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6" r:id="rId1"/>
    <p:sldMasterId id="2147483677" r:id="rId2"/>
    <p:sldMasterId id="2147483678" r:id="rId3"/>
  </p:sldMasterIdLst>
  <p:notesMasterIdLst>
    <p:notesMasterId r:id="rId55"/>
  </p:notesMasterIdLst>
  <p:sldIdLst>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D1036C-FE1C-4B9C-85FA-14B52413F20D}">
  <a:tblStyle styleId="{B4D1036C-FE1C-4B9C-85FA-14B52413F20D}"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AD53B9BE-07BC-44CA-B4FD-961E143777A3}" styleName="Table_1"/>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31"/>
  </p:normalViewPr>
  <p:slideViewPr>
    <p:cSldViewPr snapToGrid="0" snapToObjects="1">
      <p:cViewPr varScale="1">
        <p:scale>
          <a:sx n="105" d="100"/>
          <a:sy n="105" d="100"/>
        </p:scale>
        <p:origin x="20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None/>
            </a:pPr>
            <a:endParaRPr sz="1800">
              <a:solidFill>
                <a:schemeClr val="dk2"/>
              </a:solidFill>
            </a:endParaRPr>
          </a:p>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Human beings have explored the ways of long distance communication over centuries. Now many people use facebook as a platform of communication. We can send short text messages, images and videos immediately without any cost. As we can contact with people very easily and instantly, each bond becomes weaker.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VR industry is not mature enough to analyze competitors-complementors map.</a:t>
            </a:r>
          </a:p>
          <a:p>
            <a:pPr lvl="0" rtl="0">
              <a:spcBef>
                <a:spcPts val="0"/>
              </a:spcBef>
              <a:buNone/>
            </a:pPr>
            <a:r>
              <a:rPr lang="en"/>
              <a:t>Instead of this, we made value map to understand the emerging industry as a whole.</a:t>
            </a:r>
          </a:p>
          <a:p>
            <a:pPr lvl="0" rtl="0">
              <a:spcBef>
                <a:spcPts val="0"/>
              </a:spcBef>
              <a:buNone/>
            </a:pPr>
            <a:r>
              <a:rPr lang="en"/>
              <a:t>We can enjoy high-quality VR experience even now but there are problems that the contents are made by professionals, not by our family and friends and contents are basically visual and sound, not other senses.</a:t>
            </a:r>
          </a:p>
          <a:p>
            <a:pPr lvl="0" rtl="0">
              <a:spcBef>
                <a:spcPts val="0"/>
              </a:spcBef>
              <a:buNone/>
            </a:pPr>
            <a:endParaRPr>
              <a:solidFill>
                <a:schemeClr val="dk1"/>
              </a:solidFill>
            </a:endParaRPr>
          </a:p>
          <a:p>
            <a:pPr lvl="0" rtl="0">
              <a:spcBef>
                <a:spcPts val="0"/>
              </a:spcBef>
              <a:buClr>
                <a:schemeClr val="dk1"/>
              </a:buClr>
              <a:buSzPct val="100000"/>
              <a:buFont typeface="Arial"/>
              <a:buNone/>
            </a:pPr>
            <a:r>
              <a:rPr lang="en">
                <a:solidFill>
                  <a:schemeClr val="dk1"/>
                </a:solidFill>
              </a:rPr>
              <a:t>Electronic Arts: FIFA</a:t>
            </a:r>
          </a:p>
          <a:p>
            <a:pPr lvl="0" rtl="0">
              <a:spcBef>
                <a:spcPts val="0"/>
              </a:spcBef>
              <a:buClr>
                <a:schemeClr val="dk1"/>
              </a:buClr>
              <a:buSzPct val="100000"/>
              <a:buFont typeface="Arial"/>
              <a:buNone/>
            </a:pPr>
            <a:r>
              <a:rPr lang="en">
                <a:solidFill>
                  <a:schemeClr val="dk1"/>
                </a:solidFill>
              </a:rPr>
              <a:t>Square Enix: FF</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If there is a 3D camera that we can easily record scenery, we can share our own experience on platforms. </a:t>
            </a:r>
          </a:p>
          <a:p>
            <a:pPr lvl="0" rtl="0">
              <a:spcBef>
                <a:spcPts val="0"/>
              </a:spcBef>
              <a:buNone/>
            </a:pPr>
            <a:r>
              <a:rPr lang="en"/>
              <a:t>camerama: 360 action cam</a:t>
            </a:r>
          </a:p>
          <a:p>
            <a:pPr lvl="0" rtl="0">
              <a:spcBef>
                <a:spcPts val="0"/>
              </a:spcBef>
              <a:buNone/>
            </a:pPr>
            <a:r>
              <a:rPr lang="en"/>
              <a:t>orbit360: 360 turntable</a:t>
            </a:r>
          </a:p>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1" name="Shape 5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 Japan, we have a tradition to send letters with insense, Fumikoh. We think that how about sending messages with scent?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9" name="Shape 6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7" name="Shape 6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2" name="Shape 6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From the interviews, we was able to get several insights.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0" name="Shape 6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From these insights, we made five design principles. Based on these, we conducted the workshop and brainstorming session.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7" name="Shape 6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0" name="Shape 7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6" name="Shape 7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Shape 8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2" name="Shape 8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1" name="Shape 9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r>
              <a:rPr lang="en" sz="900">
                <a:solidFill>
                  <a:schemeClr val="dk1"/>
                </a:solidFill>
              </a:rPr>
              <a:t>1. Remove pain points that we cannot feel </a:t>
            </a:r>
            <a:r>
              <a:rPr lang="en" sz="900" b="1">
                <a:solidFill>
                  <a:srgbClr val="E91D63"/>
                </a:solidFill>
              </a:rPr>
              <a:t>emotion and feelings </a:t>
            </a:r>
            <a:r>
              <a:rPr lang="en" sz="900">
                <a:solidFill>
                  <a:schemeClr val="dk1"/>
                </a:solidFill>
              </a:rPr>
              <a:t>from others. </a:t>
            </a:r>
          </a:p>
          <a:p>
            <a:pPr lvl="0" rtl="0">
              <a:lnSpc>
                <a:spcPct val="115000"/>
              </a:lnSpc>
              <a:spcBef>
                <a:spcPts val="0"/>
              </a:spcBef>
              <a:buNone/>
            </a:pPr>
            <a:r>
              <a:rPr lang="en" sz="900">
                <a:solidFill>
                  <a:schemeClr val="dk1"/>
                </a:solidFill>
              </a:rPr>
              <a:t>Live far away from his finance, Time difference, Want to share what he did today, But, lack of feeling when they talk</a:t>
            </a:r>
          </a:p>
          <a:p>
            <a:pPr lvl="0" rtl="0">
              <a:lnSpc>
                <a:spcPct val="115000"/>
              </a:lnSpc>
              <a:spcBef>
                <a:spcPts val="0"/>
              </a:spcBef>
              <a:buNone/>
            </a:pPr>
            <a:r>
              <a:rPr lang="en" sz="900">
                <a:solidFill>
                  <a:schemeClr val="dk1"/>
                </a:solidFill>
              </a:rPr>
              <a:t>Response(tech-human feeling-e.g. Facial expression, experience)</a:t>
            </a:r>
          </a:p>
          <a:p>
            <a:pPr lvl="0" rtl="0">
              <a:lnSpc>
                <a:spcPct val="115000"/>
              </a:lnSpc>
              <a:spcBef>
                <a:spcPts val="0"/>
              </a:spcBef>
              <a:buClr>
                <a:schemeClr val="dk1"/>
              </a:buClr>
              <a:buSzPct val="122222"/>
              <a:buFont typeface="Arial"/>
              <a:buNone/>
            </a:pPr>
            <a:endParaRPr sz="9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2" name="Shape 9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International students,</a:t>
            </a:r>
            <a:r>
              <a:rPr lang="en" sz="3000"/>
              <a:t> </a:t>
            </a:r>
            <a:r>
              <a:rPr lang="en" sz="1000"/>
              <a:t>Real-time experience, space, virtual space? </a:t>
            </a:r>
          </a:p>
          <a:p>
            <a:pPr lvl="0" rtl="0">
              <a:spcBef>
                <a:spcPts val="0"/>
              </a:spcBef>
              <a:buNone/>
            </a:pPr>
            <a:endParaRPr sz="1000"/>
          </a:p>
          <a:p>
            <a:pPr lvl="0" rtl="0">
              <a:spcBef>
                <a:spcPts val="0"/>
              </a:spcBef>
              <a:buNone/>
            </a:pPr>
            <a:r>
              <a:rPr lang="en" sz="1000"/>
              <a:t>who wants real time communication with friends who live far away</a:t>
            </a:r>
          </a:p>
          <a:p>
            <a:pPr lvl="0" rtl="0">
              <a:spcBef>
                <a:spcPts val="0"/>
              </a:spcBef>
              <a:buNone/>
            </a:pPr>
            <a:endParaRPr sz="1000"/>
          </a:p>
          <a:p>
            <a:pPr lvl="0" rtl="0">
              <a:spcBef>
                <a:spcPts val="0"/>
              </a:spcBef>
              <a:buNone/>
            </a:pPr>
            <a:r>
              <a:rPr lang="en" sz="1000"/>
              <a:t>Who eagers for real time connection with intimate friends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Shape 9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2" name="Shape 9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2" name="Shape 9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Shape 9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2" name="Shape 9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7" name="Shape 9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Shape 9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6" name="Shape 9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Shape 9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9" name="Shape 9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Shape 10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2" name="Shape 10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Shape 10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6" name="Shape 10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Shape 10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9" name="Shape 10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Shape 10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2" name="Shape 10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Shape 10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5" name="Shape 10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Shape 10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8" name="Shape 10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10000"/>
              <a:buFont typeface="Arial"/>
              <a:buNone/>
            </a:pPr>
            <a:r>
              <a:rPr lang="en" sz="1000">
                <a:solidFill>
                  <a:schemeClr val="dk1"/>
                </a:solidFill>
              </a:rPr>
              <a:t>real time communication with friends who live far away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0"/>
              </a:spcAft>
              <a:buNone/>
            </a:pPr>
            <a:endParaRPr sz="1000">
              <a:solidFill>
                <a:schemeClr val="dk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0"/>
              </a:spcAft>
              <a:buNone/>
            </a:pPr>
            <a:endParaRPr sz="10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p:nvPr/>
        </p:nvSpPr>
        <p:spPr>
          <a:xfrm rot="10800000">
            <a:off x="4226100" y="2933550"/>
            <a:ext cx="691800" cy="388500"/>
          </a:xfrm>
          <a:prstGeom prst="triangle">
            <a:avLst>
              <a:gd name="adj" fmla="val 50000"/>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25" y="0"/>
            <a:ext cx="9144000" cy="31242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ctrTitle"/>
          </p:nvPr>
        </p:nvSpPr>
        <p:spPr>
          <a:xfrm>
            <a:off x="411175" y="644300"/>
            <a:ext cx="8282400" cy="2109000"/>
          </a:xfrm>
          <a:prstGeom prst="rect">
            <a:avLst/>
          </a:prstGeom>
        </p:spPr>
        <p:txBody>
          <a:bodyPr lIns="91425" tIns="91425" rIns="91425" bIns="91425" anchor="b" anchorCtr="0"/>
          <a:lstStyle>
            <a:lvl1pPr lvl="0" algn="ctr" rtl="0">
              <a:spcBef>
                <a:spcPts val="0"/>
              </a:spcBef>
              <a:buClr>
                <a:schemeClr val="lt1"/>
              </a:buClr>
              <a:buSzPct val="100000"/>
              <a:defRPr sz="6000">
                <a:solidFill>
                  <a:schemeClr val="lt1"/>
                </a:solidFill>
              </a:defRPr>
            </a:lvl1pPr>
            <a:lvl2pPr lvl="1" algn="ctr" rtl="0">
              <a:spcBef>
                <a:spcPts val="0"/>
              </a:spcBef>
              <a:buClr>
                <a:schemeClr val="lt1"/>
              </a:buClr>
              <a:buSzPct val="100000"/>
              <a:defRPr sz="6000">
                <a:solidFill>
                  <a:schemeClr val="lt1"/>
                </a:solidFill>
              </a:defRPr>
            </a:lvl2pPr>
            <a:lvl3pPr lvl="2" algn="ctr" rtl="0">
              <a:spcBef>
                <a:spcPts val="0"/>
              </a:spcBef>
              <a:buClr>
                <a:schemeClr val="lt1"/>
              </a:buClr>
              <a:buSzPct val="100000"/>
              <a:defRPr sz="6000">
                <a:solidFill>
                  <a:schemeClr val="lt1"/>
                </a:solidFill>
              </a:defRPr>
            </a:lvl3pPr>
            <a:lvl4pPr lvl="3" algn="ctr" rtl="0">
              <a:spcBef>
                <a:spcPts val="0"/>
              </a:spcBef>
              <a:buClr>
                <a:schemeClr val="lt1"/>
              </a:buClr>
              <a:buSzPct val="100000"/>
              <a:defRPr sz="6000">
                <a:solidFill>
                  <a:schemeClr val="lt1"/>
                </a:solidFill>
              </a:defRPr>
            </a:lvl4pPr>
            <a:lvl5pPr lvl="4" algn="ctr" rtl="0">
              <a:spcBef>
                <a:spcPts val="0"/>
              </a:spcBef>
              <a:buClr>
                <a:schemeClr val="lt1"/>
              </a:buClr>
              <a:buSzPct val="100000"/>
              <a:defRPr sz="6000">
                <a:solidFill>
                  <a:schemeClr val="lt1"/>
                </a:solidFill>
              </a:defRPr>
            </a:lvl5pPr>
            <a:lvl6pPr lvl="5" algn="ctr" rtl="0">
              <a:spcBef>
                <a:spcPts val="0"/>
              </a:spcBef>
              <a:buClr>
                <a:schemeClr val="lt1"/>
              </a:buClr>
              <a:buSzPct val="100000"/>
              <a:defRPr sz="6000">
                <a:solidFill>
                  <a:schemeClr val="lt1"/>
                </a:solidFill>
              </a:defRPr>
            </a:lvl6pPr>
            <a:lvl7pPr lvl="6" algn="ctr" rtl="0">
              <a:spcBef>
                <a:spcPts val="0"/>
              </a:spcBef>
              <a:buClr>
                <a:schemeClr val="lt1"/>
              </a:buClr>
              <a:buSzPct val="100000"/>
              <a:defRPr sz="6000">
                <a:solidFill>
                  <a:schemeClr val="lt1"/>
                </a:solidFill>
              </a:defRPr>
            </a:lvl7pPr>
            <a:lvl8pPr lvl="7" algn="ctr" rtl="0">
              <a:spcBef>
                <a:spcPts val="0"/>
              </a:spcBef>
              <a:buClr>
                <a:schemeClr val="lt1"/>
              </a:buClr>
              <a:buSzPct val="100000"/>
              <a:defRPr sz="6000">
                <a:solidFill>
                  <a:schemeClr val="lt1"/>
                </a:solidFill>
              </a:defRPr>
            </a:lvl8pPr>
            <a:lvl9pPr lvl="8" algn="ctr" rtl="0">
              <a:spcBef>
                <a:spcPts val="0"/>
              </a:spcBef>
              <a:buClr>
                <a:schemeClr val="lt1"/>
              </a:buClr>
              <a:buSzPct val="100000"/>
              <a:defRPr sz="6000">
                <a:solidFill>
                  <a:schemeClr val="lt1"/>
                </a:solidFill>
              </a:defRPr>
            </a:lvl9pPr>
          </a:lstStyle>
          <a:p>
            <a:endParaRPr/>
          </a:p>
        </p:txBody>
      </p:sp>
      <p:sp>
        <p:nvSpPr>
          <p:cNvPr id="58" name="Shape 58"/>
          <p:cNvSpPr txBox="1">
            <a:spLocks noGrp="1"/>
          </p:cNvSpPr>
          <p:nvPr>
            <p:ph type="subTitle" idx="1"/>
          </p:nvPr>
        </p:nvSpPr>
        <p:spPr>
          <a:xfrm>
            <a:off x="411175" y="3398250"/>
            <a:ext cx="8282400" cy="1260600"/>
          </a:xfrm>
          <a:prstGeom prst="rect">
            <a:avLst/>
          </a:prstGeom>
        </p:spPr>
        <p:txBody>
          <a:bodyPr lIns="91425" tIns="91425" rIns="91425" bIns="91425" anchor="ctr" anchorCtr="0"/>
          <a:lstStyle>
            <a:lvl1pPr lvl="0" algn="ctr" rtl="0">
              <a:lnSpc>
                <a:spcPct val="100000"/>
              </a:lnSpc>
              <a:spcBef>
                <a:spcPts val="0"/>
              </a:spcBef>
              <a:spcAft>
                <a:spcPts val="0"/>
              </a:spcAft>
              <a:buSzPct val="100000"/>
              <a:buFont typeface="Oswald"/>
              <a:buNone/>
              <a:defRPr sz="3600">
                <a:latin typeface="Oswald"/>
                <a:ea typeface="Oswald"/>
                <a:cs typeface="Oswald"/>
                <a:sym typeface="Oswald"/>
              </a:defRPr>
            </a:lvl1pPr>
            <a:lvl2pPr lvl="1" algn="ctr" rtl="0">
              <a:lnSpc>
                <a:spcPct val="100000"/>
              </a:lnSpc>
              <a:spcBef>
                <a:spcPts val="0"/>
              </a:spcBef>
              <a:spcAft>
                <a:spcPts val="0"/>
              </a:spcAft>
              <a:buSzPct val="100000"/>
              <a:buFont typeface="Oswald"/>
              <a:buNone/>
              <a:defRPr sz="3600">
                <a:latin typeface="Oswald"/>
                <a:ea typeface="Oswald"/>
                <a:cs typeface="Oswald"/>
                <a:sym typeface="Oswald"/>
              </a:defRPr>
            </a:lvl2pPr>
            <a:lvl3pPr lvl="2" algn="ctr" rtl="0">
              <a:lnSpc>
                <a:spcPct val="100000"/>
              </a:lnSpc>
              <a:spcBef>
                <a:spcPts val="0"/>
              </a:spcBef>
              <a:spcAft>
                <a:spcPts val="0"/>
              </a:spcAft>
              <a:buSzPct val="100000"/>
              <a:buFont typeface="Oswald"/>
              <a:buNone/>
              <a:defRPr sz="3600">
                <a:latin typeface="Oswald"/>
                <a:ea typeface="Oswald"/>
                <a:cs typeface="Oswald"/>
                <a:sym typeface="Oswald"/>
              </a:defRPr>
            </a:lvl3pPr>
            <a:lvl4pPr lvl="3" algn="ctr" rtl="0">
              <a:lnSpc>
                <a:spcPct val="100000"/>
              </a:lnSpc>
              <a:spcBef>
                <a:spcPts val="0"/>
              </a:spcBef>
              <a:spcAft>
                <a:spcPts val="0"/>
              </a:spcAft>
              <a:buSzPct val="100000"/>
              <a:buFont typeface="Oswald"/>
              <a:buNone/>
              <a:defRPr sz="3600">
                <a:latin typeface="Oswald"/>
                <a:ea typeface="Oswald"/>
                <a:cs typeface="Oswald"/>
                <a:sym typeface="Oswald"/>
              </a:defRPr>
            </a:lvl4pPr>
            <a:lvl5pPr lvl="4" algn="ctr" rtl="0">
              <a:lnSpc>
                <a:spcPct val="100000"/>
              </a:lnSpc>
              <a:spcBef>
                <a:spcPts val="0"/>
              </a:spcBef>
              <a:spcAft>
                <a:spcPts val="0"/>
              </a:spcAft>
              <a:buSzPct val="100000"/>
              <a:buFont typeface="Oswald"/>
              <a:buNone/>
              <a:defRPr sz="3600">
                <a:latin typeface="Oswald"/>
                <a:ea typeface="Oswald"/>
                <a:cs typeface="Oswald"/>
                <a:sym typeface="Oswald"/>
              </a:defRPr>
            </a:lvl5pPr>
            <a:lvl6pPr lvl="5" algn="ctr" rtl="0">
              <a:lnSpc>
                <a:spcPct val="100000"/>
              </a:lnSpc>
              <a:spcBef>
                <a:spcPts val="0"/>
              </a:spcBef>
              <a:spcAft>
                <a:spcPts val="0"/>
              </a:spcAft>
              <a:buSzPct val="100000"/>
              <a:buFont typeface="Oswald"/>
              <a:buNone/>
              <a:defRPr sz="3600">
                <a:latin typeface="Oswald"/>
                <a:ea typeface="Oswald"/>
                <a:cs typeface="Oswald"/>
                <a:sym typeface="Oswald"/>
              </a:defRPr>
            </a:lvl6pPr>
            <a:lvl7pPr lvl="6" algn="ctr" rtl="0">
              <a:lnSpc>
                <a:spcPct val="100000"/>
              </a:lnSpc>
              <a:spcBef>
                <a:spcPts val="0"/>
              </a:spcBef>
              <a:spcAft>
                <a:spcPts val="0"/>
              </a:spcAft>
              <a:buSzPct val="100000"/>
              <a:buFont typeface="Oswald"/>
              <a:buNone/>
              <a:defRPr sz="3600">
                <a:latin typeface="Oswald"/>
                <a:ea typeface="Oswald"/>
                <a:cs typeface="Oswald"/>
                <a:sym typeface="Oswald"/>
              </a:defRPr>
            </a:lvl7pPr>
            <a:lvl8pPr lvl="7" algn="ctr" rtl="0">
              <a:lnSpc>
                <a:spcPct val="100000"/>
              </a:lnSpc>
              <a:spcBef>
                <a:spcPts val="0"/>
              </a:spcBef>
              <a:spcAft>
                <a:spcPts val="0"/>
              </a:spcAft>
              <a:buSzPct val="100000"/>
              <a:buFont typeface="Oswald"/>
              <a:buNone/>
              <a:defRPr sz="3600">
                <a:latin typeface="Oswald"/>
                <a:ea typeface="Oswald"/>
                <a:cs typeface="Oswald"/>
                <a:sym typeface="Oswald"/>
              </a:defRPr>
            </a:lvl8pPr>
            <a:lvl9pPr lvl="8" algn="ctr" rtl="0">
              <a:lnSpc>
                <a:spcPct val="100000"/>
              </a:lnSpc>
              <a:spcBef>
                <a:spcPts val="0"/>
              </a:spcBef>
              <a:spcAft>
                <a:spcPts val="0"/>
              </a:spcAft>
              <a:buSzPct val="100000"/>
              <a:buFont typeface="Oswald"/>
              <a:buNone/>
              <a:defRPr sz="3600">
                <a:latin typeface="Oswald"/>
                <a:ea typeface="Oswald"/>
                <a:cs typeface="Oswald"/>
                <a:sym typeface="Oswald"/>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0"/>
        <p:cNvGrpSpPr/>
        <p:nvPr/>
      </p:nvGrpSpPr>
      <p:grpSpPr>
        <a:xfrm>
          <a:off x="0" y="0"/>
          <a:ext cx="0" cy="0"/>
          <a:chOff x="0" y="0"/>
          <a:chExt cx="0" cy="0"/>
        </a:xfrm>
      </p:grpSpPr>
      <p:sp>
        <p:nvSpPr>
          <p:cNvPr id="61" name="Shape 61"/>
          <p:cNvSpPr/>
          <p:nvPr/>
        </p:nvSpPr>
        <p:spPr>
          <a:xfrm>
            <a:off x="0" y="1567350"/>
            <a:ext cx="9144000" cy="20088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62" name="Shape 62"/>
          <p:cNvSpPr txBox="1">
            <a:spLocks noGrp="1"/>
          </p:cNvSpPr>
          <p:nvPr>
            <p:ph type="title"/>
          </p:nvPr>
        </p:nvSpPr>
        <p:spPr>
          <a:xfrm>
            <a:off x="430800" y="1889700"/>
            <a:ext cx="8282400" cy="1516500"/>
          </a:xfrm>
          <a:prstGeom prst="rect">
            <a:avLst/>
          </a:prstGeom>
        </p:spPr>
        <p:txBody>
          <a:bodyPr lIns="91425" tIns="91425" rIns="91425" bIns="91425" anchor="ctr" anchorCtr="0"/>
          <a:lstStyle>
            <a:lvl1pPr lvl="0" algn="ctr" rtl="0">
              <a:spcBef>
                <a:spcPts val="0"/>
              </a:spcBef>
              <a:buClr>
                <a:schemeClr val="lt1"/>
              </a:buClr>
              <a:buSzPct val="100000"/>
              <a:defRPr sz="3600">
                <a:solidFill>
                  <a:schemeClr val="lt1"/>
                </a:solidFill>
              </a:defRPr>
            </a:lvl1pPr>
            <a:lvl2pPr lvl="1" algn="ctr" rtl="0">
              <a:spcBef>
                <a:spcPts val="0"/>
              </a:spcBef>
              <a:buClr>
                <a:schemeClr val="lt1"/>
              </a:buClr>
              <a:buSzPct val="100000"/>
              <a:defRPr sz="3600">
                <a:solidFill>
                  <a:schemeClr val="lt1"/>
                </a:solidFill>
              </a:defRPr>
            </a:lvl2pPr>
            <a:lvl3pPr lvl="2" algn="ctr" rtl="0">
              <a:spcBef>
                <a:spcPts val="0"/>
              </a:spcBef>
              <a:buClr>
                <a:schemeClr val="lt1"/>
              </a:buClr>
              <a:buSzPct val="100000"/>
              <a:defRPr sz="3600">
                <a:solidFill>
                  <a:schemeClr val="lt1"/>
                </a:solidFill>
              </a:defRPr>
            </a:lvl3pPr>
            <a:lvl4pPr lvl="3" algn="ctr" rtl="0">
              <a:spcBef>
                <a:spcPts val="0"/>
              </a:spcBef>
              <a:buClr>
                <a:schemeClr val="lt1"/>
              </a:buClr>
              <a:buSzPct val="100000"/>
              <a:defRPr sz="3600">
                <a:solidFill>
                  <a:schemeClr val="lt1"/>
                </a:solidFill>
              </a:defRPr>
            </a:lvl4pPr>
            <a:lvl5pPr lvl="4" algn="ctr" rtl="0">
              <a:spcBef>
                <a:spcPts val="0"/>
              </a:spcBef>
              <a:buClr>
                <a:schemeClr val="lt1"/>
              </a:buClr>
              <a:buSzPct val="100000"/>
              <a:defRPr sz="3600">
                <a:solidFill>
                  <a:schemeClr val="lt1"/>
                </a:solidFill>
              </a:defRPr>
            </a:lvl5pPr>
            <a:lvl6pPr lvl="5" algn="ctr" rtl="0">
              <a:spcBef>
                <a:spcPts val="0"/>
              </a:spcBef>
              <a:buClr>
                <a:schemeClr val="lt1"/>
              </a:buClr>
              <a:buSzPct val="100000"/>
              <a:defRPr sz="3600">
                <a:solidFill>
                  <a:schemeClr val="lt1"/>
                </a:solidFill>
              </a:defRPr>
            </a:lvl6pPr>
            <a:lvl7pPr lvl="6" algn="ctr" rtl="0">
              <a:spcBef>
                <a:spcPts val="0"/>
              </a:spcBef>
              <a:buClr>
                <a:schemeClr val="lt1"/>
              </a:buClr>
              <a:buSzPct val="100000"/>
              <a:defRPr sz="3600">
                <a:solidFill>
                  <a:schemeClr val="lt1"/>
                </a:solidFill>
              </a:defRPr>
            </a:lvl7pPr>
            <a:lvl8pPr lvl="7" algn="ctr" rtl="0">
              <a:spcBef>
                <a:spcPts val="0"/>
              </a:spcBef>
              <a:buClr>
                <a:schemeClr val="lt1"/>
              </a:buClr>
              <a:buSzPct val="100000"/>
              <a:defRPr sz="3600">
                <a:solidFill>
                  <a:schemeClr val="lt1"/>
                </a:solidFill>
              </a:defRPr>
            </a:lvl8pPr>
            <a:lvl9pPr lvl="8" algn="ctr" rtl="0">
              <a:spcBef>
                <a:spcPts val="0"/>
              </a:spcBef>
              <a:buClr>
                <a:schemeClr val="lt1"/>
              </a:buClr>
              <a:buSzPct val="100000"/>
              <a:defRPr sz="3600">
                <a:solidFill>
                  <a:schemeClr val="lt1"/>
                </a:solidFill>
              </a:defRPr>
            </a:lvl9pPr>
          </a:lstStyle>
          <a:p>
            <a:endParaRPr/>
          </a:p>
        </p:txBody>
      </p:sp>
      <p:sp>
        <p:nvSpPr>
          <p:cNvPr id="63" name="Shape 6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4"/>
        <p:cNvGrpSpPr/>
        <p:nvPr/>
      </p:nvGrpSpPr>
      <p:grpSpPr>
        <a:xfrm>
          <a:off x="0" y="0"/>
          <a:ext cx="0" cy="0"/>
          <a:chOff x="0" y="0"/>
          <a:chExt cx="0" cy="0"/>
        </a:xfrm>
      </p:grpSpPr>
      <p:cxnSp>
        <p:nvCxnSpPr>
          <p:cNvPr id="65" name="Shape 65"/>
          <p:cNvCxnSpPr/>
          <p:nvPr/>
        </p:nvCxnSpPr>
        <p:spPr>
          <a:xfrm>
            <a:off x="429200" y="1275577"/>
            <a:ext cx="614100" cy="0"/>
          </a:xfrm>
          <a:prstGeom prst="straightConnector1">
            <a:avLst/>
          </a:prstGeom>
          <a:noFill/>
          <a:ln w="19050" cap="flat" cmpd="sng">
            <a:solidFill>
              <a:schemeClr val="dk2"/>
            </a:solidFill>
            <a:prstDash val="lgDash"/>
            <a:round/>
            <a:headEnd type="none" w="med" len="med"/>
            <a:tailEnd type="none" w="med" len="med"/>
          </a:ln>
        </p:spPr>
      </p:cxnSp>
      <p:sp>
        <p:nvSpPr>
          <p:cNvPr id="66" name="Shape 66"/>
          <p:cNvSpPr txBox="1">
            <a:spLocks noGrp="1"/>
          </p:cNvSpPr>
          <p:nvPr>
            <p:ph type="title"/>
          </p:nvPr>
        </p:nvSpPr>
        <p:spPr>
          <a:xfrm>
            <a:off x="311700" y="372500"/>
            <a:ext cx="8520600" cy="7335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a:off x="311700" y="1468825"/>
            <a:ext cx="8520600" cy="3099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9"/>
        <p:cNvGrpSpPr/>
        <p:nvPr/>
      </p:nvGrpSpPr>
      <p:grpSpPr>
        <a:xfrm>
          <a:off x="0" y="0"/>
          <a:ext cx="0" cy="0"/>
          <a:chOff x="0" y="0"/>
          <a:chExt cx="0" cy="0"/>
        </a:xfrm>
      </p:grpSpPr>
      <p:cxnSp>
        <p:nvCxnSpPr>
          <p:cNvPr id="70" name="Shape 70"/>
          <p:cNvCxnSpPr/>
          <p:nvPr/>
        </p:nvCxnSpPr>
        <p:spPr>
          <a:xfrm>
            <a:off x="429200" y="1275577"/>
            <a:ext cx="614100" cy="0"/>
          </a:xfrm>
          <a:prstGeom prst="straightConnector1">
            <a:avLst/>
          </a:prstGeom>
          <a:noFill/>
          <a:ln w="19050" cap="flat" cmpd="sng">
            <a:solidFill>
              <a:schemeClr val="dk2"/>
            </a:solidFill>
            <a:prstDash val="lgDash"/>
            <a:round/>
            <a:headEnd type="none" w="med" len="med"/>
            <a:tailEnd type="none" w="med" len="med"/>
          </a:ln>
        </p:spPr>
      </p:cxnSp>
      <p:sp>
        <p:nvSpPr>
          <p:cNvPr id="71" name="Shape 71"/>
          <p:cNvSpPr txBox="1">
            <a:spLocks noGrp="1"/>
          </p:cNvSpPr>
          <p:nvPr>
            <p:ph type="title"/>
          </p:nvPr>
        </p:nvSpPr>
        <p:spPr>
          <a:xfrm>
            <a:off x="311700" y="372500"/>
            <a:ext cx="8520600" cy="7335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2" name="Shape 72"/>
          <p:cNvSpPr txBox="1">
            <a:spLocks noGrp="1"/>
          </p:cNvSpPr>
          <p:nvPr>
            <p:ph type="body" idx="1"/>
          </p:nvPr>
        </p:nvSpPr>
        <p:spPr>
          <a:xfrm>
            <a:off x="311700" y="1468825"/>
            <a:ext cx="3999900" cy="3099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3" name="Shape 73"/>
          <p:cNvSpPr txBox="1">
            <a:spLocks noGrp="1"/>
          </p:cNvSpPr>
          <p:nvPr>
            <p:ph type="body" idx="2"/>
          </p:nvPr>
        </p:nvSpPr>
        <p:spPr>
          <a:xfrm>
            <a:off x="4832400" y="1468825"/>
            <a:ext cx="3999900" cy="3099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4" name="Shape 7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72500"/>
            <a:ext cx="8520600" cy="7335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7" name="Shape 7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8"/>
        <p:cNvGrpSpPr/>
        <p:nvPr/>
      </p:nvGrpSpPr>
      <p:grpSpPr>
        <a:xfrm>
          <a:off x="0" y="0"/>
          <a:ext cx="0" cy="0"/>
          <a:chOff x="0" y="0"/>
          <a:chExt cx="0" cy="0"/>
        </a:xfrm>
      </p:grpSpPr>
      <p:cxnSp>
        <p:nvCxnSpPr>
          <p:cNvPr id="79" name="Shape 79"/>
          <p:cNvCxnSpPr/>
          <p:nvPr/>
        </p:nvCxnSpPr>
        <p:spPr>
          <a:xfrm>
            <a:off x="418675" y="1457787"/>
            <a:ext cx="614100" cy="0"/>
          </a:xfrm>
          <a:prstGeom prst="straightConnector1">
            <a:avLst/>
          </a:prstGeom>
          <a:noFill/>
          <a:ln w="19050" cap="flat" cmpd="sng">
            <a:solidFill>
              <a:schemeClr val="dk2"/>
            </a:solidFill>
            <a:prstDash val="lgDash"/>
            <a:round/>
            <a:headEnd type="none" w="med" len="med"/>
            <a:tailEnd type="none" w="med" len="med"/>
          </a:ln>
        </p:spPr>
      </p:cxnSp>
      <p:sp>
        <p:nvSpPr>
          <p:cNvPr id="80" name="Shape 80"/>
          <p:cNvSpPr txBox="1">
            <a:spLocks noGrp="1"/>
          </p:cNvSpPr>
          <p:nvPr>
            <p:ph type="title"/>
          </p:nvPr>
        </p:nvSpPr>
        <p:spPr>
          <a:xfrm>
            <a:off x="311700" y="6318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81" name="Shape 81"/>
          <p:cNvSpPr txBox="1">
            <a:spLocks noGrp="1"/>
          </p:cNvSpPr>
          <p:nvPr>
            <p:ph type="body" idx="1"/>
          </p:nvPr>
        </p:nvSpPr>
        <p:spPr>
          <a:xfrm>
            <a:off x="311700" y="1618203"/>
            <a:ext cx="2808000" cy="29508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82" name="Shape 8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90250" y="528900"/>
            <a:ext cx="5678100" cy="4085700"/>
          </a:xfrm>
          <a:prstGeom prst="rect">
            <a:avLst/>
          </a:prstGeom>
        </p:spPr>
        <p:txBody>
          <a:bodyPr lIns="91425" tIns="91425" rIns="91425" bIns="91425" anchor="ctr" anchorCtr="0"/>
          <a:lstStyle>
            <a:lvl1pPr lvl="0" rtl="0">
              <a:spcBef>
                <a:spcPts val="0"/>
              </a:spcBef>
              <a:buClr>
                <a:schemeClr val="lt1"/>
              </a:buClr>
              <a:buSzPct val="100000"/>
              <a:defRPr sz="5400">
                <a:solidFill>
                  <a:schemeClr val="lt1"/>
                </a:solidFill>
              </a:defRPr>
            </a:lvl1pPr>
            <a:lvl2pPr lvl="1" rtl="0">
              <a:spcBef>
                <a:spcPts val="0"/>
              </a:spcBef>
              <a:buClr>
                <a:schemeClr val="lt1"/>
              </a:buClr>
              <a:buSzPct val="100000"/>
              <a:defRPr sz="5400">
                <a:solidFill>
                  <a:schemeClr val="lt1"/>
                </a:solidFill>
              </a:defRPr>
            </a:lvl2pPr>
            <a:lvl3pPr lvl="2" rtl="0">
              <a:spcBef>
                <a:spcPts val="0"/>
              </a:spcBef>
              <a:buClr>
                <a:schemeClr val="lt1"/>
              </a:buClr>
              <a:buSzPct val="100000"/>
              <a:defRPr sz="5400">
                <a:solidFill>
                  <a:schemeClr val="lt1"/>
                </a:solidFill>
              </a:defRPr>
            </a:lvl3pPr>
            <a:lvl4pPr lvl="3" rtl="0">
              <a:spcBef>
                <a:spcPts val="0"/>
              </a:spcBef>
              <a:buClr>
                <a:schemeClr val="lt1"/>
              </a:buClr>
              <a:buSzPct val="100000"/>
              <a:defRPr sz="5400">
                <a:solidFill>
                  <a:schemeClr val="lt1"/>
                </a:solidFill>
              </a:defRPr>
            </a:lvl4pPr>
            <a:lvl5pPr lvl="4" rtl="0">
              <a:spcBef>
                <a:spcPts val="0"/>
              </a:spcBef>
              <a:buClr>
                <a:schemeClr val="lt1"/>
              </a:buClr>
              <a:buSzPct val="100000"/>
              <a:defRPr sz="5400">
                <a:solidFill>
                  <a:schemeClr val="lt1"/>
                </a:solidFill>
              </a:defRPr>
            </a:lvl5pPr>
            <a:lvl6pPr lvl="5" rtl="0">
              <a:spcBef>
                <a:spcPts val="0"/>
              </a:spcBef>
              <a:buClr>
                <a:schemeClr val="lt1"/>
              </a:buClr>
              <a:buSzPct val="100000"/>
              <a:defRPr sz="5400">
                <a:solidFill>
                  <a:schemeClr val="lt1"/>
                </a:solidFill>
              </a:defRPr>
            </a:lvl6pPr>
            <a:lvl7pPr lvl="6" rtl="0">
              <a:spcBef>
                <a:spcPts val="0"/>
              </a:spcBef>
              <a:buClr>
                <a:schemeClr val="lt1"/>
              </a:buClr>
              <a:buSzPct val="100000"/>
              <a:defRPr sz="5400">
                <a:solidFill>
                  <a:schemeClr val="lt1"/>
                </a:solidFill>
              </a:defRPr>
            </a:lvl7pPr>
            <a:lvl8pPr lvl="7" rtl="0">
              <a:spcBef>
                <a:spcPts val="0"/>
              </a:spcBef>
              <a:buClr>
                <a:schemeClr val="lt1"/>
              </a:buClr>
              <a:buSzPct val="100000"/>
              <a:defRPr sz="5400">
                <a:solidFill>
                  <a:schemeClr val="lt1"/>
                </a:solidFill>
              </a:defRPr>
            </a:lvl8pPr>
            <a:lvl9pPr lvl="8" rtl="0">
              <a:spcBef>
                <a:spcPts val="0"/>
              </a:spcBef>
              <a:buClr>
                <a:schemeClr val="lt1"/>
              </a:buClr>
              <a:buSzPct val="100000"/>
              <a:defRPr sz="5400">
                <a:solidFill>
                  <a:schemeClr val="lt1"/>
                </a:solidFill>
              </a:defRPr>
            </a:lvl9pPr>
          </a:lstStyle>
          <a:p>
            <a:endParaRPr/>
          </a:p>
        </p:txBody>
      </p:sp>
      <p:sp>
        <p:nvSpPr>
          <p:cNvPr id="85" name="Shape 8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bg>
      <p:bgPr>
        <a:solidFill>
          <a:schemeClr val="dk1"/>
        </a:solidFill>
        <a:effectLst/>
      </p:bgPr>
    </p:bg>
    <p:spTree>
      <p:nvGrpSpPr>
        <p:cNvPr id="1" name="Shape 86"/>
        <p:cNvGrpSpPr/>
        <p:nvPr/>
      </p:nvGrpSpPr>
      <p:grpSpPr>
        <a:xfrm>
          <a:off x="0" y="0"/>
          <a:ext cx="0" cy="0"/>
          <a:chOff x="0" y="0"/>
          <a:chExt cx="0" cy="0"/>
        </a:xfrm>
      </p:grpSpPr>
      <p:sp>
        <p:nvSpPr>
          <p:cNvPr id="87" name="Shape 87"/>
          <p:cNvSpPr/>
          <p:nvPr/>
        </p:nvSpPr>
        <p:spPr>
          <a:xfrm>
            <a:off x="4572000" y="175"/>
            <a:ext cx="4572000" cy="51435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cxnSp>
        <p:nvCxnSpPr>
          <p:cNvPr id="88" name="Shape 88"/>
          <p:cNvCxnSpPr/>
          <p:nvPr/>
        </p:nvCxnSpPr>
        <p:spPr>
          <a:xfrm>
            <a:off x="5029675" y="4495500"/>
            <a:ext cx="577200" cy="0"/>
          </a:xfrm>
          <a:prstGeom prst="straightConnector1">
            <a:avLst/>
          </a:prstGeom>
          <a:noFill/>
          <a:ln w="19050" cap="flat" cmpd="sng">
            <a:solidFill>
              <a:schemeClr val="dk1"/>
            </a:solidFill>
            <a:prstDash val="lgDash"/>
            <a:round/>
            <a:headEnd type="none" w="med" len="med"/>
            <a:tailEnd type="none" w="med" len="med"/>
          </a:ln>
        </p:spPr>
      </p:cxnSp>
      <p:sp>
        <p:nvSpPr>
          <p:cNvPr id="89" name="Shape 89"/>
          <p:cNvSpPr txBox="1">
            <a:spLocks noGrp="1"/>
          </p:cNvSpPr>
          <p:nvPr>
            <p:ph type="title"/>
          </p:nvPr>
        </p:nvSpPr>
        <p:spPr>
          <a:xfrm>
            <a:off x="265500" y="1078750"/>
            <a:ext cx="4045200" cy="1789200"/>
          </a:xfrm>
          <a:prstGeom prst="rect">
            <a:avLst/>
          </a:prstGeom>
        </p:spPr>
        <p:txBody>
          <a:bodyPr lIns="91425" tIns="91425" rIns="91425" bIns="91425" anchor="b" anchorCtr="0"/>
          <a:lstStyle>
            <a:lvl1pPr lvl="0" algn="ctr" rtl="0">
              <a:spcBef>
                <a:spcPts val="0"/>
              </a:spcBef>
              <a:buClr>
                <a:schemeClr val="lt1"/>
              </a:buClr>
              <a:buSzPct val="100000"/>
              <a:defRPr sz="4600">
                <a:solidFill>
                  <a:schemeClr val="lt1"/>
                </a:solidFill>
              </a:defRPr>
            </a:lvl1pPr>
            <a:lvl2pPr lvl="1" algn="ctr" rtl="0">
              <a:spcBef>
                <a:spcPts val="0"/>
              </a:spcBef>
              <a:buClr>
                <a:schemeClr val="lt1"/>
              </a:buClr>
              <a:buSzPct val="100000"/>
              <a:defRPr sz="4600">
                <a:solidFill>
                  <a:schemeClr val="lt1"/>
                </a:solidFill>
              </a:defRPr>
            </a:lvl2pPr>
            <a:lvl3pPr lvl="2" algn="ctr" rtl="0">
              <a:spcBef>
                <a:spcPts val="0"/>
              </a:spcBef>
              <a:buClr>
                <a:schemeClr val="lt1"/>
              </a:buClr>
              <a:buSzPct val="100000"/>
              <a:defRPr sz="4600">
                <a:solidFill>
                  <a:schemeClr val="lt1"/>
                </a:solidFill>
              </a:defRPr>
            </a:lvl3pPr>
            <a:lvl4pPr lvl="3" algn="ctr" rtl="0">
              <a:spcBef>
                <a:spcPts val="0"/>
              </a:spcBef>
              <a:buClr>
                <a:schemeClr val="lt1"/>
              </a:buClr>
              <a:buSzPct val="100000"/>
              <a:defRPr sz="4600">
                <a:solidFill>
                  <a:schemeClr val="lt1"/>
                </a:solidFill>
              </a:defRPr>
            </a:lvl4pPr>
            <a:lvl5pPr lvl="4" algn="ctr" rtl="0">
              <a:spcBef>
                <a:spcPts val="0"/>
              </a:spcBef>
              <a:buClr>
                <a:schemeClr val="lt1"/>
              </a:buClr>
              <a:buSzPct val="100000"/>
              <a:defRPr sz="4600">
                <a:solidFill>
                  <a:schemeClr val="lt1"/>
                </a:solidFill>
              </a:defRPr>
            </a:lvl5pPr>
            <a:lvl6pPr lvl="5" algn="ctr" rtl="0">
              <a:spcBef>
                <a:spcPts val="0"/>
              </a:spcBef>
              <a:buClr>
                <a:schemeClr val="lt1"/>
              </a:buClr>
              <a:buSzPct val="100000"/>
              <a:defRPr sz="4600">
                <a:solidFill>
                  <a:schemeClr val="lt1"/>
                </a:solidFill>
              </a:defRPr>
            </a:lvl6pPr>
            <a:lvl7pPr lvl="6" algn="ctr" rtl="0">
              <a:spcBef>
                <a:spcPts val="0"/>
              </a:spcBef>
              <a:buClr>
                <a:schemeClr val="lt1"/>
              </a:buClr>
              <a:buSzPct val="100000"/>
              <a:defRPr sz="4600">
                <a:solidFill>
                  <a:schemeClr val="lt1"/>
                </a:solidFill>
              </a:defRPr>
            </a:lvl7pPr>
            <a:lvl8pPr lvl="7" algn="ctr" rtl="0">
              <a:spcBef>
                <a:spcPts val="0"/>
              </a:spcBef>
              <a:buClr>
                <a:schemeClr val="lt1"/>
              </a:buClr>
              <a:buSzPct val="100000"/>
              <a:defRPr sz="4600">
                <a:solidFill>
                  <a:schemeClr val="lt1"/>
                </a:solidFill>
              </a:defRPr>
            </a:lvl8pPr>
            <a:lvl9pPr lvl="8" algn="ctr" rtl="0">
              <a:spcBef>
                <a:spcPts val="0"/>
              </a:spcBef>
              <a:buClr>
                <a:schemeClr val="lt1"/>
              </a:buClr>
              <a:buSzPct val="100000"/>
              <a:defRPr sz="4600">
                <a:solidFill>
                  <a:schemeClr val="lt1"/>
                </a:solidFill>
              </a:defRPr>
            </a:lvl9pPr>
          </a:lstStyle>
          <a:p>
            <a:endParaRPr/>
          </a:p>
        </p:txBody>
      </p:sp>
      <p:sp>
        <p:nvSpPr>
          <p:cNvPr id="90" name="Shape 90"/>
          <p:cNvSpPr txBox="1">
            <a:spLocks noGrp="1"/>
          </p:cNvSpPr>
          <p:nvPr>
            <p:ph type="subTitle" idx="1"/>
          </p:nvPr>
        </p:nvSpPr>
        <p:spPr>
          <a:xfrm>
            <a:off x="265500" y="2921400"/>
            <a:ext cx="4045200" cy="1345500"/>
          </a:xfrm>
          <a:prstGeom prst="rect">
            <a:avLst/>
          </a:prstGeom>
        </p:spPr>
        <p:txBody>
          <a:bodyPr lIns="91425" tIns="91425" rIns="91425" bIns="91425" anchor="t" anchorCtr="0"/>
          <a:lstStyle>
            <a:lvl1pPr lvl="0" algn="ctr" rtl="0">
              <a:lnSpc>
                <a:spcPct val="100000"/>
              </a:lnSpc>
              <a:spcBef>
                <a:spcPts val="0"/>
              </a:spcBef>
              <a:spcAft>
                <a:spcPts val="0"/>
              </a:spcAft>
              <a:buClr>
                <a:schemeClr val="lt1"/>
              </a:buClr>
              <a:buSzPct val="100000"/>
              <a:buNone/>
              <a:defRPr sz="1900">
                <a:solidFill>
                  <a:schemeClr val="lt1"/>
                </a:solidFill>
              </a:defRPr>
            </a:lvl1pPr>
            <a:lvl2pPr lvl="1" algn="ctr" rtl="0">
              <a:lnSpc>
                <a:spcPct val="100000"/>
              </a:lnSpc>
              <a:spcBef>
                <a:spcPts val="0"/>
              </a:spcBef>
              <a:spcAft>
                <a:spcPts val="0"/>
              </a:spcAft>
              <a:buClr>
                <a:schemeClr val="lt1"/>
              </a:buClr>
              <a:buSzPct val="100000"/>
              <a:buNone/>
              <a:defRPr sz="1900">
                <a:solidFill>
                  <a:schemeClr val="lt1"/>
                </a:solidFill>
              </a:defRPr>
            </a:lvl2pPr>
            <a:lvl3pPr lvl="2" algn="ctr" rtl="0">
              <a:lnSpc>
                <a:spcPct val="100000"/>
              </a:lnSpc>
              <a:spcBef>
                <a:spcPts val="0"/>
              </a:spcBef>
              <a:spcAft>
                <a:spcPts val="0"/>
              </a:spcAft>
              <a:buClr>
                <a:schemeClr val="lt1"/>
              </a:buClr>
              <a:buSzPct val="100000"/>
              <a:buNone/>
              <a:defRPr sz="1900">
                <a:solidFill>
                  <a:schemeClr val="lt1"/>
                </a:solidFill>
              </a:defRPr>
            </a:lvl3pPr>
            <a:lvl4pPr lvl="3" algn="ctr" rtl="0">
              <a:lnSpc>
                <a:spcPct val="100000"/>
              </a:lnSpc>
              <a:spcBef>
                <a:spcPts val="0"/>
              </a:spcBef>
              <a:spcAft>
                <a:spcPts val="0"/>
              </a:spcAft>
              <a:buClr>
                <a:schemeClr val="lt1"/>
              </a:buClr>
              <a:buSzPct val="100000"/>
              <a:buNone/>
              <a:defRPr sz="1900">
                <a:solidFill>
                  <a:schemeClr val="lt1"/>
                </a:solidFill>
              </a:defRPr>
            </a:lvl4pPr>
            <a:lvl5pPr lvl="4" algn="ctr" rtl="0">
              <a:lnSpc>
                <a:spcPct val="100000"/>
              </a:lnSpc>
              <a:spcBef>
                <a:spcPts val="0"/>
              </a:spcBef>
              <a:spcAft>
                <a:spcPts val="0"/>
              </a:spcAft>
              <a:buClr>
                <a:schemeClr val="lt1"/>
              </a:buClr>
              <a:buSzPct val="100000"/>
              <a:buNone/>
              <a:defRPr sz="1900">
                <a:solidFill>
                  <a:schemeClr val="lt1"/>
                </a:solidFill>
              </a:defRPr>
            </a:lvl5pPr>
            <a:lvl6pPr lvl="5" algn="ctr" rtl="0">
              <a:lnSpc>
                <a:spcPct val="100000"/>
              </a:lnSpc>
              <a:spcBef>
                <a:spcPts val="0"/>
              </a:spcBef>
              <a:spcAft>
                <a:spcPts val="0"/>
              </a:spcAft>
              <a:buClr>
                <a:schemeClr val="lt1"/>
              </a:buClr>
              <a:buSzPct val="100000"/>
              <a:buNone/>
              <a:defRPr sz="1900">
                <a:solidFill>
                  <a:schemeClr val="lt1"/>
                </a:solidFill>
              </a:defRPr>
            </a:lvl6pPr>
            <a:lvl7pPr lvl="6" algn="ctr" rtl="0">
              <a:lnSpc>
                <a:spcPct val="100000"/>
              </a:lnSpc>
              <a:spcBef>
                <a:spcPts val="0"/>
              </a:spcBef>
              <a:spcAft>
                <a:spcPts val="0"/>
              </a:spcAft>
              <a:buClr>
                <a:schemeClr val="lt1"/>
              </a:buClr>
              <a:buSzPct val="100000"/>
              <a:buNone/>
              <a:defRPr sz="1900">
                <a:solidFill>
                  <a:schemeClr val="lt1"/>
                </a:solidFill>
              </a:defRPr>
            </a:lvl7pPr>
            <a:lvl8pPr lvl="7" algn="ctr" rtl="0">
              <a:lnSpc>
                <a:spcPct val="100000"/>
              </a:lnSpc>
              <a:spcBef>
                <a:spcPts val="0"/>
              </a:spcBef>
              <a:spcAft>
                <a:spcPts val="0"/>
              </a:spcAft>
              <a:buClr>
                <a:schemeClr val="lt1"/>
              </a:buClr>
              <a:buSzPct val="100000"/>
              <a:buNone/>
              <a:defRPr sz="1900">
                <a:solidFill>
                  <a:schemeClr val="lt1"/>
                </a:solidFill>
              </a:defRPr>
            </a:lvl8pPr>
            <a:lvl9pPr lvl="8" algn="ctr" rtl="0">
              <a:lnSpc>
                <a:spcPct val="100000"/>
              </a:lnSpc>
              <a:spcBef>
                <a:spcPts val="0"/>
              </a:spcBef>
              <a:spcAft>
                <a:spcPts val="0"/>
              </a:spcAft>
              <a:buClr>
                <a:schemeClr val="lt1"/>
              </a:buClr>
              <a:buSzPct val="100000"/>
              <a:buNone/>
              <a:defRPr sz="1900">
                <a:solidFill>
                  <a:schemeClr val="lt1"/>
                </a:solidFill>
              </a:defRPr>
            </a:lvl9pPr>
          </a:lstStyle>
          <a:p>
            <a:endParaRPr/>
          </a:p>
        </p:txBody>
      </p:sp>
      <p:sp>
        <p:nvSpPr>
          <p:cNvPr id="91" name="Shape 9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2" name="Shape 9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SzPct val="100000"/>
              <a:buFont typeface="Oswald"/>
              <a:buNone/>
              <a:defRPr sz="2100">
                <a:latin typeface="Oswald"/>
                <a:ea typeface="Oswald"/>
                <a:cs typeface="Oswald"/>
                <a:sym typeface="Oswald"/>
              </a:defRPr>
            </a:lvl1pPr>
          </a:lstStyle>
          <a:p>
            <a:endParaRPr/>
          </a:p>
        </p:txBody>
      </p:sp>
      <p:sp>
        <p:nvSpPr>
          <p:cNvPr id="95" name="Shape 9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6"/>
        <p:cNvGrpSpPr/>
        <p:nvPr/>
      </p:nvGrpSpPr>
      <p:grpSpPr>
        <a:xfrm>
          <a:off x="0" y="0"/>
          <a:ext cx="0" cy="0"/>
          <a:chOff x="0" y="0"/>
          <a:chExt cx="0" cy="0"/>
        </a:xfrm>
      </p:grpSpPr>
      <p:cxnSp>
        <p:nvCxnSpPr>
          <p:cNvPr id="97" name="Shape 97"/>
          <p:cNvCxnSpPr/>
          <p:nvPr/>
        </p:nvCxnSpPr>
        <p:spPr>
          <a:xfrm>
            <a:off x="413275" y="2988275"/>
            <a:ext cx="910500" cy="0"/>
          </a:xfrm>
          <a:prstGeom prst="straightConnector1">
            <a:avLst/>
          </a:prstGeom>
          <a:noFill/>
          <a:ln w="28575" cap="flat" cmpd="sng">
            <a:solidFill>
              <a:schemeClr val="dk1"/>
            </a:solidFill>
            <a:prstDash val="lgDash"/>
            <a:round/>
            <a:headEnd type="none" w="med" len="med"/>
            <a:tailEnd type="none" w="med" len="med"/>
          </a:ln>
        </p:spPr>
      </p:cxnSp>
      <p:sp>
        <p:nvSpPr>
          <p:cNvPr id="98" name="Shape 98"/>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rtl="0">
              <a:spcBef>
                <a:spcPts val="0"/>
              </a:spcBef>
              <a:buSzPct val="100000"/>
              <a:defRPr sz="12000"/>
            </a:lvl1pPr>
            <a:lvl2pPr lvl="1" rtl="0">
              <a:spcBef>
                <a:spcPts val="0"/>
              </a:spcBef>
              <a:buSzPct val="100000"/>
              <a:defRPr sz="12000"/>
            </a:lvl2pPr>
            <a:lvl3pPr lvl="2" rtl="0">
              <a:spcBef>
                <a:spcPts val="0"/>
              </a:spcBef>
              <a:buSzPct val="100000"/>
              <a:defRPr sz="12000"/>
            </a:lvl3pPr>
            <a:lvl4pPr lvl="3" rtl="0">
              <a:spcBef>
                <a:spcPts val="0"/>
              </a:spcBef>
              <a:buSzPct val="100000"/>
              <a:defRPr sz="12000"/>
            </a:lvl4pPr>
            <a:lvl5pPr lvl="4" rtl="0">
              <a:spcBef>
                <a:spcPts val="0"/>
              </a:spcBef>
              <a:buSzPct val="100000"/>
              <a:defRPr sz="12000"/>
            </a:lvl5pPr>
            <a:lvl6pPr lvl="5" rtl="0">
              <a:spcBef>
                <a:spcPts val="0"/>
              </a:spcBef>
              <a:buSzPct val="100000"/>
              <a:defRPr sz="12000"/>
            </a:lvl6pPr>
            <a:lvl7pPr lvl="6" rtl="0">
              <a:spcBef>
                <a:spcPts val="0"/>
              </a:spcBef>
              <a:buSzPct val="100000"/>
              <a:defRPr sz="12000"/>
            </a:lvl7pPr>
            <a:lvl8pPr lvl="7" rtl="0">
              <a:spcBef>
                <a:spcPts val="0"/>
              </a:spcBef>
              <a:buSzPct val="100000"/>
              <a:defRPr sz="12000"/>
            </a:lvl8pPr>
            <a:lvl9pPr lvl="8" rtl="0">
              <a:spcBef>
                <a:spcPts val="0"/>
              </a:spcBef>
              <a:buSzPct val="100000"/>
              <a:defRPr sz="12000"/>
            </a:lvl9pPr>
          </a:lstStyle>
          <a:p>
            <a:endParaRPr/>
          </a:p>
        </p:txBody>
      </p:sp>
      <p:sp>
        <p:nvSpPr>
          <p:cNvPr id="99" name="Shape 99"/>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0" name="Shape 10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1"/>
        <p:cNvGrpSpPr/>
        <p:nvPr/>
      </p:nvGrpSpPr>
      <p:grpSpPr>
        <a:xfrm>
          <a:off x="0" y="0"/>
          <a:ext cx="0" cy="0"/>
          <a:chOff x="0" y="0"/>
          <a:chExt cx="0" cy="0"/>
        </a:xfrm>
      </p:grpSpPr>
      <p:sp>
        <p:nvSpPr>
          <p:cNvPr id="102" name="Shape 10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7"/>
        <p:cNvGrpSpPr/>
        <p:nvPr/>
      </p:nvGrpSpPr>
      <p:grpSpPr>
        <a:xfrm>
          <a:off x="0" y="0"/>
          <a:ext cx="0" cy="0"/>
          <a:chOff x="0" y="0"/>
          <a:chExt cx="0" cy="0"/>
        </a:xfrm>
      </p:grpSpPr>
      <p:sp>
        <p:nvSpPr>
          <p:cNvPr id="108" name="Shape 108"/>
          <p:cNvSpPr txBox="1">
            <a:spLocks noGrp="1"/>
          </p:cNvSpPr>
          <p:nvPr>
            <p:ph type="ctrTitle"/>
          </p:nvPr>
        </p:nvSpPr>
        <p:spPr>
          <a:xfrm>
            <a:off x="685800" y="1583342"/>
            <a:ext cx="7772400" cy="1159800"/>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09" name="Shape 109"/>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110" name="Shape 110"/>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3" name="Shape 113"/>
          <p:cNvSpPr txBox="1">
            <a:spLocks noGrp="1"/>
          </p:cNvSpPr>
          <p:nvPr>
            <p:ph type="body" idx="1"/>
          </p:nvPr>
        </p:nvSpPr>
        <p:spPr>
          <a:xfrm>
            <a:off x="457200" y="1200150"/>
            <a:ext cx="82296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4" name="Shape 114"/>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7" name="Shape 117"/>
          <p:cNvSpPr txBox="1">
            <a:spLocks noGrp="1"/>
          </p:cNvSpPr>
          <p:nvPr>
            <p:ph type="body" idx="1"/>
          </p:nvPr>
        </p:nvSpPr>
        <p:spPr>
          <a:xfrm>
            <a:off x="457200"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8" name="Shape 118"/>
          <p:cNvSpPr txBox="1">
            <a:spLocks noGrp="1"/>
          </p:cNvSpPr>
          <p:nvPr>
            <p:ph type="body" idx="2"/>
          </p:nvPr>
        </p:nvSpPr>
        <p:spPr>
          <a:xfrm>
            <a:off x="4692273" y="1200150"/>
            <a:ext cx="3994500" cy="372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9" name="Shape 119"/>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2" name="Shape 122"/>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aption">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457200" y="4406309"/>
            <a:ext cx="8229600" cy="519600"/>
          </a:xfrm>
          <a:prstGeom prst="rect">
            <a:avLst/>
          </a:prstGeom>
        </p:spPr>
        <p:txBody>
          <a:bodyPr lIns="91425" tIns="91425" rIns="91425" bIns="91425" anchor="t" anchorCtr="0"/>
          <a:lstStyle>
            <a:lvl1pPr lvl="0" algn="ctr" rtl="0">
              <a:spcBef>
                <a:spcPts val="360"/>
              </a:spcBef>
              <a:buSzPct val="100000"/>
              <a:buNone/>
              <a:defRPr sz="1800"/>
            </a:lvl1pPr>
          </a:lstStyle>
          <a:p>
            <a:endParaRPr/>
          </a:p>
        </p:txBody>
      </p:sp>
      <p:sp>
        <p:nvSpPr>
          <p:cNvPr id="125" name="Shape 125"/>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6"/>
        <p:cNvGrpSpPr/>
        <p:nvPr/>
      </p:nvGrpSpPr>
      <p:grpSpPr>
        <a:xfrm>
          <a:off x="0" y="0"/>
          <a:ext cx="0" cy="0"/>
          <a:chOff x="0" y="0"/>
          <a:chExt cx="0" cy="0"/>
        </a:xfrm>
      </p:grpSpPr>
      <p:sp>
        <p:nvSpPr>
          <p:cNvPr id="127" name="Shape 127"/>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372500"/>
            <a:ext cx="8520600" cy="733500"/>
          </a:xfrm>
          <a:prstGeom prst="rect">
            <a:avLst/>
          </a:prstGeom>
          <a:noFill/>
          <a:ln>
            <a:noFill/>
          </a:ln>
        </p:spPr>
        <p:txBody>
          <a:bodyPr lIns="91425" tIns="91425" rIns="91425" bIns="91425" anchor="b" anchorCtr="0"/>
          <a:lstStyle>
            <a:lvl1pPr lvl="0" rt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rtl="0">
              <a:spcBef>
                <a:spcPts val="0"/>
              </a:spcBef>
              <a:buClr>
                <a:schemeClr val="dk2"/>
              </a:buClr>
              <a:buSzPct val="100000"/>
              <a:buFont typeface="Oswald"/>
              <a:buNone/>
              <a:defRPr sz="3000">
                <a:solidFill>
                  <a:schemeClr val="dk2"/>
                </a:solidFill>
                <a:latin typeface="Oswald"/>
                <a:ea typeface="Oswald"/>
                <a:cs typeface="Oswald"/>
                <a:sym typeface="Oswald"/>
              </a:defRPr>
            </a:lvl2pPr>
            <a:lvl3pPr lvl="2" rtl="0">
              <a:spcBef>
                <a:spcPts val="0"/>
              </a:spcBef>
              <a:buClr>
                <a:schemeClr val="dk2"/>
              </a:buClr>
              <a:buSzPct val="100000"/>
              <a:buFont typeface="Oswald"/>
              <a:buNone/>
              <a:defRPr sz="3000">
                <a:solidFill>
                  <a:schemeClr val="dk2"/>
                </a:solidFill>
                <a:latin typeface="Oswald"/>
                <a:ea typeface="Oswald"/>
                <a:cs typeface="Oswald"/>
                <a:sym typeface="Oswald"/>
              </a:defRPr>
            </a:lvl3pPr>
            <a:lvl4pPr lvl="3" rtl="0">
              <a:spcBef>
                <a:spcPts val="0"/>
              </a:spcBef>
              <a:buClr>
                <a:schemeClr val="dk2"/>
              </a:buClr>
              <a:buSzPct val="100000"/>
              <a:buFont typeface="Oswald"/>
              <a:buNone/>
              <a:defRPr sz="3000">
                <a:solidFill>
                  <a:schemeClr val="dk2"/>
                </a:solidFill>
                <a:latin typeface="Oswald"/>
                <a:ea typeface="Oswald"/>
                <a:cs typeface="Oswald"/>
                <a:sym typeface="Oswald"/>
              </a:defRPr>
            </a:lvl4pPr>
            <a:lvl5pPr lvl="4" rtl="0">
              <a:spcBef>
                <a:spcPts val="0"/>
              </a:spcBef>
              <a:buClr>
                <a:schemeClr val="dk2"/>
              </a:buClr>
              <a:buSzPct val="100000"/>
              <a:buFont typeface="Oswald"/>
              <a:buNone/>
              <a:defRPr sz="3000">
                <a:solidFill>
                  <a:schemeClr val="dk2"/>
                </a:solidFill>
                <a:latin typeface="Oswald"/>
                <a:ea typeface="Oswald"/>
                <a:cs typeface="Oswald"/>
                <a:sym typeface="Oswald"/>
              </a:defRPr>
            </a:lvl5pPr>
            <a:lvl6pPr lvl="5" rtl="0">
              <a:spcBef>
                <a:spcPts val="0"/>
              </a:spcBef>
              <a:buClr>
                <a:schemeClr val="dk2"/>
              </a:buClr>
              <a:buSzPct val="100000"/>
              <a:buFont typeface="Oswald"/>
              <a:buNone/>
              <a:defRPr sz="3000">
                <a:solidFill>
                  <a:schemeClr val="dk2"/>
                </a:solidFill>
                <a:latin typeface="Oswald"/>
                <a:ea typeface="Oswald"/>
                <a:cs typeface="Oswald"/>
                <a:sym typeface="Oswald"/>
              </a:defRPr>
            </a:lvl6pPr>
            <a:lvl7pPr lvl="6" rtl="0">
              <a:spcBef>
                <a:spcPts val="0"/>
              </a:spcBef>
              <a:buClr>
                <a:schemeClr val="dk2"/>
              </a:buClr>
              <a:buSzPct val="100000"/>
              <a:buFont typeface="Oswald"/>
              <a:buNone/>
              <a:defRPr sz="3000">
                <a:solidFill>
                  <a:schemeClr val="dk2"/>
                </a:solidFill>
                <a:latin typeface="Oswald"/>
                <a:ea typeface="Oswald"/>
                <a:cs typeface="Oswald"/>
                <a:sym typeface="Oswald"/>
              </a:defRPr>
            </a:lvl7pPr>
            <a:lvl8pPr lvl="7" rtl="0">
              <a:spcBef>
                <a:spcPts val="0"/>
              </a:spcBef>
              <a:buClr>
                <a:schemeClr val="dk2"/>
              </a:buClr>
              <a:buSzPct val="100000"/>
              <a:buFont typeface="Oswald"/>
              <a:buNone/>
              <a:defRPr sz="3000">
                <a:solidFill>
                  <a:schemeClr val="dk2"/>
                </a:solidFill>
                <a:latin typeface="Oswald"/>
                <a:ea typeface="Oswald"/>
                <a:cs typeface="Oswald"/>
                <a:sym typeface="Oswald"/>
              </a:defRPr>
            </a:lvl8pPr>
            <a:lvl9pPr lvl="8" rtl="0">
              <a:spcBef>
                <a:spcPts val="0"/>
              </a:spcBef>
              <a:buClr>
                <a:schemeClr val="dk2"/>
              </a:buClr>
              <a:buSzPct val="100000"/>
              <a:buFont typeface="Oswald"/>
              <a:buNone/>
              <a:defRPr sz="3000">
                <a:solidFill>
                  <a:schemeClr val="dk2"/>
                </a:solidFill>
                <a:latin typeface="Oswald"/>
                <a:ea typeface="Oswald"/>
                <a:cs typeface="Oswald"/>
                <a:sym typeface="Oswald"/>
              </a:defRPr>
            </a:lvl9pPr>
          </a:lstStyle>
          <a:p>
            <a:endParaRPr/>
          </a:p>
        </p:txBody>
      </p:sp>
      <p:sp>
        <p:nvSpPr>
          <p:cNvPr id="52" name="Shape 52"/>
          <p:cNvSpPr txBox="1">
            <a:spLocks noGrp="1"/>
          </p:cNvSpPr>
          <p:nvPr>
            <p:ph type="body" idx="1"/>
          </p:nvPr>
        </p:nvSpPr>
        <p:spPr>
          <a:xfrm>
            <a:off x="311700" y="1468825"/>
            <a:ext cx="8520600" cy="30999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a:endParaRPr/>
          </a:p>
        </p:txBody>
      </p:sp>
      <p:sp>
        <p:nvSpPr>
          <p:cNvPr id="53" name="Shape 5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Source Code Pro"/>
                <a:ea typeface="Source Code Pro"/>
                <a:cs typeface="Source Code Pro"/>
                <a:sym typeface="Source Code Pro"/>
              </a:rPr>
              <a:t>‹#›</a:t>
            </a:fld>
            <a:endParaRPr lang="en" sz="1000">
              <a:solidFill>
                <a:schemeClr val="dk2"/>
              </a:solidFill>
              <a:latin typeface="Source Code Pro"/>
              <a:ea typeface="Source Code Pro"/>
              <a:cs typeface="Source Code Pro"/>
              <a:sym typeface="Source Code Pr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rtl="0">
              <a:spcBef>
                <a:spcPts val="0"/>
              </a:spcBef>
              <a:buClr>
                <a:schemeClr val="dk1"/>
              </a:buClr>
              <a:buSzPct val="100000"/>
              <a:buNone/>
              <a:defRPr sz="3600" b="1">
                <a:solidFill>
                  <a:schemeClr val="dk1"/>
                </a:solidFil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endParaRPr/>
          </a:p>
        </p:txBody>
      </p:sp>
      <p:sp>
        <p:nvSpPr>
          <p:cNvPr id="105" name="Shape 105"/>
          <p:cNvSpPr txBox="1">
            <a:spLocks noGrp="1"/>
          </p:cNvSpPr>
          <p:nvPr>
            <p:ph type="body" idx="1"/>
          </p:nvPr>
        </p:nvSpPr>
        <p:spPr>
          <a:xfrm>
            <a:off x="457200" y="1200150"/>
            <a:ext cx="8229600" cy="3725700"/>
          </a:xfrm>
          <a:prstGeom prst="rect">
            <a:avLst/>
          </a:prstGeom>
          <a:noFill/>
          <a:ln>
            <a:noFill/>
          </a:ln>
        </p:spPr>
        <p:txBody>
          <a:bodyPr lIns="91425" tIns="91425" rIns="91425" bIns="91425" anchor="t" anchorCtr="0"/>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a:endParaRPr/>
          </a:p>
        </p:txBody>
      </p:sp>
      <p:sp>
        <p:nvSpPr>
          <p:cNvPr id="106" name="Shape 106"/>
          <p:cNvSpPr txBox="1">
            <a:spLocks noGrp="1"/>
          </p:cNvSpPr>
          <p:nvPr>
            <p:ph type="sldNum" idx="12"/>
          </p:nvPr>
        </p:nvSpPr>
        <p:spPr>
          <a:xfrm>
            <a:off x="8556791" y="4749850"/>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jp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jpg"/><Relationship Id="rId5" Type="http://schemas.openxmlformats.org/officeDocument/2006/relationships/image" Target="../media/image45.jp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4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g"/><Relationship Id="rId4" Type="http://schemas.openxmlformats.org/officeDocument/2006/relationships/image" Target="../media/image63.png"/><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3.png"/><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8.jpg"/><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71.png"/><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jpg"/><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p:nvPr/>
        </p:nvSpPr>
        <p:spPr>
          <a:xfrm>
            <a:off x="0" y="1489925"/>
            <a:ext cx="6715800" cy="2030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140" name="Shape 140"/>
          <p:cNvPicPr preferRelativeResize="0"/>
          <p:nvPr/>
        </p:nvPicPr>
        <p:blipFill rotWithShape="1">
          <a:blip r:embed="rId3">
            <a:alphaModFix/>
          </a:blip>
          <a:srcRect t="5229" b="5229"/>
          <a:stretch/>
        </p:blipFill>
        <p:spPr>
          <a:xfrm>
            <a:off x="3763348" y="1687413"/>
            <a:ext cx="2528832" cy="1635403"/>
          </a:xfrm>
          <a:prstGeom prst="rect">
            <a:avLst/>
          </a:prstGeom>
          <a:noFill/>
          <a:ln>
            <a:noFill/>
          </a:ln>
        </p:spPr>
      </p:pic>
      <p:pic>
        <p:nvPicPr>
          <p:cNvPr id="141" name="Shape 141"/>
          <p:cNvPicPr preferRelativeResize="0"/>
          <p:nvPr/>
        </p:nvPicPr>
        <p:blipFill rotWithShape="1">
          <a:blip r:embed="rId4">
            <a:alphaModFix/>
          </a:blip>
          <a:srcRect l="3324" t="8359" r="3566" b="19510"/>
          <a:stretch/>
        </p:blipFill>
        <p:spPr>
          <a:xfrm>
            <a:off x="325539" y="1687413"/>
            <a:ext cx="2702674" cy="1635404"/>
          </a:xfrm>
          <a:prstGeom prst="rect">
            <a:avLst/>
          </a:prstGeom>
          <a:noFill/>
          <a:ln>
            <a:noFill/>
          </a:ln>
        </p:spPr>
      </p:pic>
      <p:sp>
        <p:nvSpPr>
          <p:cNvPr id="142" name="Shape 142"/>
          <p:cNvSpPr txBox="1"/>
          <p:nvPr/>
        </p:nvSpPr>
        <p:spPr>
          <a:xfrm>
            <a:off x="1146475" y="3520325"/>
            <a:ext cx="1060800" cy="1022700"/>
          </a:xfrm>
          <a:prstGeom prst="rect">
            <a:avLst/>
          </a:prstGeom>
          <a:noFill/>
          <a:ln>
            <a:noFill/>
          </a:ln>
        </p:spPr>
        <p:txBody>
          <a:bodyPr lIns="91425" tIns="91425" rIns="91425" bIns="91425" anchor="t" anchorCtr="0">
            <a:noAutofit/>
          </a:bodyPr>
          <a:lstStyle/>
          <a:p>
            <a:pPr lvl="0" algn="ctr" rtl="0">
              <a:lnSpc>
                <a:spcPct val="150000"/>
              </a:lnSpc>
              <a:spcBef>
                <a:spcPts val="0"/>
              </a:spcBef>
              <a:buClr>
                <a:schemeClr val="dk1"/>
              </a:buClr>
              <a:buSzPct val="110000"/>
              <a:buFont typeface="Arial"/>
              <a:buNone/>
            </a:pPr>
            <a:r>
              <a:rPr lang="en" sz="1000">
                <a:solidFill>
                  <a:srgbClr val="434343"/>
                </a:solidFill>
                <a:latin typeface="Roboto"/>
                <a:ea typeface="Roboto"/>
                <a:cs typeface="Roboto"/>
                <a:sym typeface="Roboto"/>
              </a:rPr>
              <a:t>Long texts</a:t>
            </a:r>
          </a:p>
          <a:p>
            <a:pPr lvl="0" algn="ctr">
              <a:lnSpc>
                <a:spcPct val="150000"/>
              </a:lnSpc>
              <a:spcBef>
                <a:spcPts val="0"/>
              </a:spcBef>
              <a:buNone/>
            </a:pPr>
            <a:r>
              <a:rPr lang="en" sz="1000">
                <a:solidFill>
                  <a:srgbClr val="434343"/>
                </a:solidFill>
                <a:latin typeface="Roboto"/>
                <a:ea typeface="Roboto"/>
                <a:cs typeface="Roboto"/>
                <a:sym typeface="Roboto"/>
              </a:rPr>
              <a:t>Strong ties</a:t>
            </a:r>
          </a:p>
          <a:p>
            <a:pPr lvl="0" algn="ctr" rtl="0">
              <a:lnSpc>
                <a:spcPct val="150000"/>
              </a:lnSpc>
              <a:spcBef>
                <a:spcPts val="0"/>
              </a:spcBef>
              <a:buNone/>
            </a:pPr>
            <a:r>
              <a:rPr lang="en" sz="1000">
                <a:solidFill>
                  <a:srgbClr val="434343"/>
                </a:solidFill>
                <a:latin typeface="Roboto"/>
                <a:ea typeface="Roboto"/>
                <a:cs typeface="Roboto"/>
                <a:sym typeface="Roboto"/>
              </a:rPr>
              <a:t>Personal</a:t>
            </a:r>
          </a:p>
        </p:txBody>
      </p:sp>
      <p:sp>
        <p:nvSpPr>
          <p:cNvPr id="143" name="Shape 143"/>
          <p:cNvSpPr txBox="1"/>
          <p:nvPr/>
        </p:nvSpPr>
        <p:spPr>
          <a:xfrm>
            <a:off x="3855962" y="3520325"/>
            <a:ext cx="2343600" cy="1022700"/>
          </a:xfrm>
          <a:prstGeom prst="rect">
            <a:avLst/>
          </a:prstGeom>
          <a:noFill/>
          <a:ln>
            <a:noFill/>
          </a:ln>
        </p:spPr>
        <p:txBody>
          <a:bodyPr lIns="91425" tIns="91425" rIns="91425" bIns="91425" anchor="t" anchorCtr="0">
            <a:noAutofit/>
          </a:bodyPr>
          <a:lstStyle/>
          <a:p>
            <a:pPr lvl="0" algn="ctr" rtl="0">
              <a:lnSpc>
                <a:spcPct val="150000"/>
              </a:lnSpc>
              <a:spcBef>
                <a:spcPts val="0"/>
              </a:spcBef>
              <a:buClr>
                <a:schemeClr val="dk1"/>
              </a:buClr>
              <a:buSzPct val="110000"/>
              <a:buFont typeface="Arial"/>
              <a:buNone/>
            </a:pPr>
            <a:r>
              <a:rPr lang="en" sz="1000">
                <a:solidFill>
                  <a:srgbClr val="434343"/>
                </a:solidFill>
                <a:latin typeface="Roboto"/>
                <a:ea typeface="Roboto"/>
                <a:cs typeface="Roboto"/>
                <a:sym typeface="Roboto"/>
              </a:rPr>
              <a:t>Short texts, images, videos</a:t>
            </a:r>
          </a:p>
          <a:p>
            <a:pPr lvl="0" algn="ctr">
              <a:lnSpc>
                <a:spcPct val="150000"/>
              </a:lnSpc>
              <a:spcBef>
                <a:spcPts val="0"/>
              </a:spcBef>
              <a:buNone/>
            </a:pPr>
            <a:r>
              <a:rPr lang="en" sz="1000">
                <a:solidFill>
                  <a:srgbClr val="434343"/>
                </a:solidFill>
                <a:latin typeface="Roboto"/>
                <a:ea typeface="Roboto"/>
                <a:cs typeface="Roboto"/>
                <a:sym typeface="Roboto"/>
              </a:rPr>
              <a:t>Weak ties</a:t>
            </a:r>
          </a:p>
          <a:p>
            <a:pPr lvl="0" algn="ctr" rtl="0">
              <a:lnSpc>
                <a:spcPct val="150000"/>
              </a:lnSpc>
              <a:spcBef>
                <a:spcPts val="0"/>
              </a:spcBef>
              <a:buNone/>
            </a:pPr>
            <a:r>
              <a:rPr lang="en" sz="1000">
                <a:solidFill>
                  <a:srgbClr val="434343"/>
                </a:solidFill>
                <a:latin typeface="Roboto"/>
                <a:ea typeface="Roboto"/>
                <a:cs typeface="Roboto"/>
                <a:sym typeface="Roboto"/>
              </a:rPr>
              <a:t>Public</a:t>
            </a:r>
          </a:p>
        </p:txBody>
      </p:sp>
      <p:sp>
        <p:nvSpPr>
          <p:cNvPr id="144" name="Shape 144"/>
          <p:cNvSpPr txBox="1"/>
          <p:nvPr/>
        </p:nvSpPr>
        <p:spPr>
          <a:xfrm>
            <a:off x="1300825" y="1177950"/>
            <a:ext cx="752100" cy="364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1990s</a:t>
            </a:r>
          </a:p>
        </p:txBody>
      </p:sp>
      <p:sp>
        <p:nvSpPr>
          <p:cNvPr id="145" name="Shape 145"/>
          <p:cNvSpPr txBox="1"/>
          <p:nvPr/>
        </p:nvSpPr>
        <p:spPr>
          <a:xfrm>
            <a:off x="4651725" y="1125125"/>
            <a:ext cx="752100" cy="364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2010s</a:t>
            </a:r>
          </a:p>
        </p:txBody>
      </p:sp>
      <p:sp>
        <p:nvSpPr>
          <p:cNvPr id="146" name="Shape 146"/>
          <p:cNvSpPr txBox="1"/>
          <p:nvPr/>
        </p:nvSpPr>
        <p:spPr>
          <a:xfrm>
            <a:off x="3119596" y="2226387"/>
            <a:ext cx="552300" cy="3441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VS</a:t>
            </a:r>
          </a:p>
        </p:txBody>
      </p:sp>
      <p:sp>
        <p:nvSpPr>
          <p:cNvPr id="147" name="Shape 147"/>
          <p:cNvSpPr txBox="1"/>
          <p:nvPr/>
        </p:nvSpPr>
        <p:spPr>
          <a:xfrm>
            <a:off x="311700" y="591075"/>
            <a:ext cx="3443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Social Media - how people are connected</a:t>
            </a:r>
          </a:p>
        </p:txBody>
      </p:sp>
      <p:sp>
        <p:nvSpPr>
          <p:cNvPr id="148" name="Shape 148"/>
          <p:cNvSpPr txBox="1"/>
          <p:nvPr/>
        </p:nvSpPr>
        <p:spPr>
          <a:xfrm>
            <a:off x="6936425" y="952750"/>
            <a:ext cx="1864800" cy="3718200"/>
          </a:xfrm>
          <a:prstGeom prst="rect">
            <a:avLst/>
          </a:prstGeom>
          <a:noFill/>
          <a:ln>
            <a:noFill/>
          </a:ln>
        </p:spPr>
        <p:txBody>
          <a:bodyPr lIns="91425" tIns="91425" rIns="91425" bIns="91425" anchor="t" anchorCtr="0">
            <a:noAutofit/>
          </a:bodyPr>
          <a:lstStyle/>
          <a:p>
            <a:pPr lvl="0" rtl="0">
              <a:spcBef>
                <a:spcPts val="0"/>
              </a:spcBef>
              <a:buNone/>
            </a:pPr>
            <a:r>
              <a:rPr lang="en" sz="1000">
                <a:solidFill>
                  <a:schemeClr val="dk1"/>
                </a:solidFill>
                <a:latin typeface="Roboto"/>
                <a:ea typeface="Roboto"/>
                <a:cs typeface="Roboto"/>
                <a:sym typeface="Roboto"/>
              </a:rPr>
              <a:t>Human beings have explored the ways of long distance communication over centuries. In 1990s, people were connected by e-mails by sending long text messages. This interaction built close, strong ties among them. </a:t>
            </a:r>
          </a:p>
          <a:p>
            <a:pPr lvl="0" rtl="0">
              <a:spcBef>
                <a:spcPts val="0"/>
              </a:spcBef>
              <a:buNone/>
            </a:pPr>
            <a:endParaRPr sz="1000">
              <a:solidFill>
                <a:schemeClr val="dk1"/>
              </a:solidFill>
              <a:latin typeface="Roboto"/>
              <a:ea typeface="Roboto"/>
              <a:cs typeface="Roboto"/>
              <a:sym typeface="Roboto"/>
            </a:endParaRPr>
          </a:p>
          <a:p>
            <a:pPr lvl="0" rtl="0">
              <a:spcBef>
                <a:spcPts val="0"/>
              </a:spcBef>
              <a:buClr>
                <a:schemeClr val="dk1"/>
              </a:buClr>
              <a:buSzPct val="110000"/>
              <a:buFont typeface="Arial"/>
              <a:buNone/>
            </a:pPr>
            <a:r>
              <a:rPr lang="en" sz="1000">
                <a:solidFill>
                  <a:schemeClr val="dk1"/>
                </a:solidFill>
                <a:latin typeface="Roboto"/>
                <a:ea typeface="Roboto"/>
                <a:cs typeface="Roboto"/>
                <a:sym typeface="Roboto"/>
              </a:rPr>
              <a:t>Now many people use facebook as a platform of communication. We can send short text messages, images and videos immediately without any cost. As we can contact with people very easily and instantly, each bond becomes weaker.</a:t>
            </a:r>
          </a:p>
        </p:txBody>
      </p:sp>
      <p:sp>
        <p:nvSpPr>
          <p:cNvPr id="149" name="Shape 149"/>
          <p:cNvSpPr txBox="1"/>
          <p:nvPr/>
        </p:nvSpPr>
        <p:spPr>
          <a:xfrm>
            <a:off x="311700" y="4677625"/>
            <a:ext cx="5311800" cy="364800"/>
          </a:xfrm>
          <a:prstGeom prst="rect">
            <a:avLst/>
          </a:prstGeom>
          <a:noFill/>
          <a:ln>
            <a:noFill/>
          </a:ln>
        </p:spPr>
        <p:txBody>
          <a:bodyPr lIns="91425" tIns="91425" rIns="91425" bIns="91425" anchor="t" anchorCtr="0">
            <a:noAutofit/>
          </a:bodyPr>
          <a:lstStyle/>
          <a:p>
            <a:pPr lvl="0">
              <a:spcBef>
                <a:spcPts val="0"/>
              </a:spcBef>
              <a:buClr>
                <a:schemeClr val="dk1"/>
              </a:buClr>
              <a:buSzPct val="183333"/>
              <a:buFont typeface="Arial"/>
              <a:buNone/>
            </a:pPr>
            <a:r>
              <a:rPr lang="en" sz="600"/>
              <a:t>http://blog.scienceborealis.ca/youve-got-mail-and-everything-else-whats-a-science-blogger-to-do/</a:t>
            </a:r>
          </a:p>
          <a:p>
            <a:pPr lvl="0">
              <a:spcBef>
                <a:spcPts val="0"/>
              </a:spcBef>
              <a:buClr>
                <a:schemeClr val="dk1"/>
              </a:buClr>
              <a:buSzPct val="183333"/>
              <a:buFont typeface="Arial"/>
              <a:buNone/>
            </a:pPr>
            <a:r>
              <a:rPr lang="en" sz="600">
                <a:solidFill>
                  <a:schemeClr val="dk1"/>
                </a:solidFill>
              </a:rPr>
              <a:t>http://marketingland.com/library/channel/social-media-marketing</a:t>
            </a:r>
          </a:p>
        </p:txBody>
      </p:sp>
      <p:sp>
        <p:nvSpPr>
          <p:cNvPr id="150" name="Shape 1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a:t>
            </a:fld>
            <a:endParaRPr lang="en"/>
          </a:p>
        </p:txBody>
      </p:sp>
      <p:sp>
        <p:nvSpPr>
          <p:cNvPr id="151" name="Shape 151"/>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body" idx="2"/>
          </p:nvPr>
        </p:nvSpPr>
        <p:spPr>
          <a:xfrm>
            <a:off x="269825" y="1311350"/>
            <a:ext cx="3938100" cy="1609200"/>
          </a:xfrm>
          <a:prstGeom prst="rect">
            <a:avLst/>
          </a:prstGeom>
        </p:spPr>
        <p:txBody>
          <a:bodyPr lIns="91425" tIns="91425" rIns="91425" bIns="91425" anchor="t" anchorCtr="0">
            <a:noAutofit/>
          </a:bodyPr>
          <a:lstStyle/>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a:t>
            </a:r>
            <a:r>
              <a:rPr lang="en" sz="1200" b="1">
                <a:solidFill>
                  <a:srgbClr val="434343"/>
                </a:solidFill>
                <a:latin typeface="Roboto"/>
                <a:ea typeface="Roboto"/>
                <a:cs typeface="Roboto"/>
                <a:sym typeface="Roboto"/>
              </a:rPr>
              <a:t>keep in touch/have fun</a:t>
            </a:r>
            <a:r>
              <a:rPr lang="en" sz="1200">
                <a:solidFill>
                  <a:srgbClr val="434343"/>
                </a:solidFill>
                <a:latin typeface="Roboto"/>
                <a:ea typeface="Roboto"/>
                <a:cs typeface="Roboto"/>
                <a:sym typeface="Roboto"/>
              </a:rPr>
              <a:t> with friends even if they are far away from each other.</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It is more engaging and users can </a:t>
            </a:r>
            <a:r>
              <a:rPr lang="en" sz="1200" b="1">
                <a:solidFill>
                  <a:srgbClr val="434343"/>
                </a:solidFill>
                <a:latin typeface="Roboto"/>
                <a:ea typeface="Roboto"/>
                <a:cs typeface="Roboto"/>
                <a:sym typeface="Roboto"/>
              </a:rPr>
              <a:t>enjoy richer interaction</a:t>
            </a:r>
            <a:r>
              <a:rPr lang="en" sz="1200">
                <a:solidFill>
                  <a:srgbClr val="434343"/>
                </a:solidFill>
                <a:latin typeface="Roboto"/>
                <a:ea typeface="Roboto"/>
                <a:cs typeface="Roboto"/>
                <a:sym typeface="Roboto"/>
              </a:rPr>
              <a:t> compared to video calls.</a:t>
            </a:r>
          </a:p>
        </p:txBody>
      </p:sp>
      <p:sp>
        <p:nvSpPr>
          <p:cNvPr id="279" name="Shape 279"/>
          <p:cNvSpPr txBox="1">
            <a:spLocks noGrp="1"/>
          </p:cNvSpPr>
          <p:nvPr>
            <p:ph type="title"/>
          </p:nvPr>
        </p:nvSpPr>
        <p:spPr>
          <a:xfrm>
            <a:off x="722075" y="914787"/>
            <a:ext cx="2754300" cy="360900"/>
          </a:xfrm>
          <a:prstGeom prst="rect">
            <a:avLst/>
          </a:prstGeom>
        </p:spPr>
        <p:txBody>
          <a:bodyPr lIns="91425" tIns="91425" rIns="91425" bIns="91425" anchor="t" anchorCtr="0">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
        <p:nvSpPr>
          <p:cNvPr id="280" name="Shape 280"/>
          <p:cNvSpPr txBox="1">
            <a:spLocks noGrp="1"/>
          </p:cNvSpPr>
          <p:nvPr>
            <p:ph type="title"/>
          </p:nvPr>
        </p:nvSpPr>
        <p:spPr>
          <a:xfrm>
            <a:off x="269825" y="292625"/>
            <a:ext cx="3066300" cy="3609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pic>
        <p:nvPicPr>
          <p:cNvPr id="281" name="Shape 281"/>
          <p:cNvPicPr preferRelativeResize="0"/>
          <p:nvPr/>
        </p:nvPicPr>
        <p:blipFill rotWithShape="1">
          <a:blip r:embed="rId3">
            <a:alphaModFix/>
          </a:blip>
          <a:srcRect l="7413" r="3697"/>
          <a:stretch/>
        </p:blipFill>
        <p:spPr>
          <a:xfrm>
            <a:off x="4517775" y="1388274"/>
            <a:ext cx="2439147" cy="1372024"/>
          </a:xfrm>
          <a:prstGeom prst="rect">
            <a:avLst/>
          </a:prstGeom>
          <a:noFill/>
          <a:ln>
            <a:noFill/>
          </a:ln>
        </p:spPr>
      </p:pic>
      <p:sp>
        <p:nvSpPr>
          <p:cNvPr id="282" name="Shape 28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10</a:t>
            </a:fld>
            <a:endParaRPr lang="en"/>
          </a:p>
        </p:txBody>
      </p:sp>
      <p:sp>
        <p:nvSpPr>
          <p:cNvPr id="283" name="Shape 283"/>
          <p:cNvSpPr txBox="1"/>
          <p:nvPr/>
        </p:nvSpPr>
        <p:spPr>
          <a:xfrm>
            <a:off x="269825" y="4648825"/>
            <a:ext cx="5516400" cy="393600"/>
          </a:xfrm>
          <a:prstGeom prst="rect">
            <a:avLst/>
          </a:prstGeom>
          <a:noFill/>
          <a:ln>
            <a:noFill/>
          </a:ln>
        </p:spPr>
        <p:txBody>
          <a:bodyPr lIns="91425" tIns="91425" rIns="91425" bIns="91425" anchor="b" anchorCtr="0">
            <a:noAutofit/>
          </a:bodyPr>
          <a:lstStyle/>
          <a:p>
            <a:pPr lvl="0" rtl="0">
              <a:spcBef>
                <a:spcPts val="0"/>
              </a:spcBef>
              <a:buNone/>
            </a:pPr>
            <a:r>
              <a:rPr lang="en" sz="600"/>
              <a:t>http://www.aninakuhinja.si/wp-content/uploads/2016/10/Party-drinks.jpg</a:t>
            </a:r>
          </a:p>
        </p:txBody>
      </p:sp>
      <p:sp>
        <p:nvSpPr>
          <p:cNvPr id="284" name="Shape 284"/>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Shape 289"/>
          <p:cNvPicPr preferRelativeResize="0"/>
          <p:nvPr/>
        </p:nvPicPr>
        <p:blipFill rotWithShape="1">
          <a:blip r:embed="rId3">
            <a:alphaModFix/>
          </a:blip>
          <a:srcRect l="4764" r="6346"/>
          <a:stretch/>
        </p:blipFill>
        <p:spPr>
          <a:xfrm>
            <a:off x="0" y="0"/>
            <a:ext cx="9144000" cy="5143500"/>
          </a:xfrm>
          <a:prstGeom prst="rect">
            <a:avLst/>
          </a:prstGeom>
          <a:noFill/>
          <a:ln>
            <a:noFill/>
          </a:ln>
        </p:spPr>
      </p:pic>
      <p:sp>
        <p:nvSpPr>
          <p:cNvPr id="290" name="Shape 290"/>
          <p:cNvSpPr/>
          <p:nvPr/>
        </p:nvSpPr>
        <p:spPr>
          <a:xfrm>
            <a:off x="240900" y="0"/>
            <a:ext cx="3144000" cy="5143500"/>
          </a:xfrm>
          <a:prstGeom prst="rect">
            <a:avLst/>
          </a:prstGeom>
          <a:solidFill>
            <a:srgbClr val="000000">
              <a:alpha val="32220"/>
            </a:srgbClr>
          </a:solidFill>
          <a:ln>
            <a:noFill/>
          </a:ln>
        </p:spPr>
        <p:txBody>
          <a:bodyPr lIns="91425" tIns="91425" rIns="91425" bIns="91425" anchor="ctr" anchorCtr="0">
            <a:noAutofit/>
          </a:bodyPr>
          <a:lstStyle/>
          <a:p>
            <a:pPr lvl="0">
              <a:spcBef>
                <a:spcPts val="0"/>
              </a:spcBef>
              <a:buNone/>
            </a:pPr>
            <a:endParaRPr/>
          </a:p>
        </p:txBody>
      </p:sp>
      <p:sp>
        <p:nvSpPr>
          <p:cNvPr id="291" name="Shape 291"/>
          <p:cNvSpPr txBox="1">
            <a:spLocks noGrp="1"/>
          </p:cNvSpPr>
          <p:nvPr>
            <p:ph type="title"/>
          </p:nvPr>
        </p:nvSpPr>
        <p:spPr>
          <a:xfrm>
            <a:off x="269825" y="2926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F3F3F3"/>
                </a:solidFill>
                <a:latin typeface="Bree Serif"/>
                <a:ea typeface="Bree Serif"/>
                <a:cs typeface="Bree Serif"/>
                <a:sym typeface="Bree Serif"/>
              </a:rPr>
              <a:t>CONCEPT 2 - VR Gallery</a:t>
            </a:r>
          </a:p>
        </p:txBody>
      </p:sp>
      <p:sp>
        <p:nvSpPr>
          <p:cNvPr id="292" name="Shape 292"/>
          <p:cNvSpPr txBox="1">
            <a:spLocks noGrp="1"/>
          </p:cNvSpPr>
          <p:nvPr>
            <p:ph type="title"/>
          </p:nvPr>
        </p:nvSpPr>
        <p:spPr>
          <a:xfrm>
            <a:off x="311700" y="1588025"/>
            <a:ext cx="3123300" cy="572700"/>
          </a:xfrm>
          <a:prstGeom prst="rect">
            <a:avLst/>
          </a:prstGeom>
        </p:spPr>
        <p:txBody>
          <a:bodyPr lIns="91425" tIns="91425" rIns="91425" bIns="91425" anchor="t" anchorCtr="0">
            <a:noAutofit/>
          </a:bodyPr>
          <a:lstStyle/>
          <a:p>
            <a:pPr lvl="0" rtl="0">
              <a:spcBef>
                <a:spcPts val="0"/>
              </a:spcBef>
              <a:buNone/>
            </a:pPr>
            <a:r>
              <a:rPr lang="en" sz="1400">
                <a:solidFill>
                  <a:srgbClr val="F3F3F3"/>
                </a:solidFill>
                <a:latin typeface="Bree Serif"/>
                <a:ea typeface="Bree Serif"/>
                <a:cs typeface="Bree Serif"/>
                <a:sym typeface="Bree Serif"/>
              </a:rPr>
              <a:t>Problem</a:t>
            </a:r>
          </a:p>
        </p:txBody>
      </p:sp>
      <p:sp>
        <p:nvSpPr>
          <p:cNvPr id="293" name="Shape 293"/>
          <p:cNvSpPr txBox="1">
            <a:spLocks noGrp="1"/>
          </p:cNvSpPr>
          <p:nvPr>
            <p:ph type="body" idx="1"/>
          </p:nvPr>
        </p:nvSpPr>
        <p:spPr>
          <a:xfrm>
            <a:off x="311700" y="1914475"/>
            <a:ext cx="2995500" cy="8118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000">
                <a:solidFill>
                  <a:srgbClr val="EFEFEF"/>
                </a:solidFill>
                <a:latin typeface="Roboto"/>
                <a:ea typeface="Roboto"/>
                <a:cs typeface="Roboto"/>
                <a:sym typeface="Roboto"/>
              </a:rPr>
              <a:t>To control a privacy issue to share their pictures with others on Facebook platform. </a:t>
            </a:r>
          </a:p>
        </p:txBody>
      </p:sp>
      <p:sp>
        <p:nvSpPr>
          <p:cNvPr id="294" name="Shape 294"/>
          <p:cNvSpPr txBox="1">
            <a:spLocks noGrp="1"/>
          </p:cNvSpPr>
          <p:nvPr>
            <p:ph type="title"/>
          </p:nvPr>
        </p:nvSpPr>
        <p:spPr>
          <a:xfrm>
            <a:off x="311700" y="2664350"/>
            <a:ext cx="3123300" cy="367200"/>
          </a:xfrm>
          <a:prstGeom prst="rect">
            <a:avLst/>
          </a:prstGeom>
        </p:spPr>
        <p:txBody>
          <a:bodyPr lIns="91425" tIns="91425" rIns="91425" bIns="91425" anchor="t" anchorCtr="0">
            <a:noAutofit/>
          </a:bodyPr>
          <a:lstStyle/>
          <a:p>
            <a:pPr lvl="0" rtl="0">
              <a:spcBef>
                <a:spcPts val="0"/>
              </a:spcBef>
              <a:buNone/>
            </a:pPr>
            <a:r>
              <a:rPr lang="en" sz="1400">
                <a:solidFill>
                  <a:srgbClr val="F3F3F3"/>
                </a:solidFill>
                <a:latin typeface="Bree Serif"/>
                <a:ea typeface="Bree Serif"/>
                <a:cs typeface="Bree Serif"/>
                <a:sym typeface="Bree Serif"/>
              </a:rPr>
              <a:t>What is the concept?</a:t>
            </a:r>
          </a:p>
        </p:txBody>
      </p:sp>
      <p:sp>
        <p:nvSpPr>
          <p:cNvPr id="295" name="Shape 295"/>
          <p:cNvSpPr txBox="1">
            <a:spLocks noGrp="1"/>
          </p:cNvSpPr>
          <p:nvPr>
            <p:ph type="body" idx="1"/>
          </p:nvPr>
        </p:nvSpPr>
        <p:spPr>
          <a:xfrm>
            <a:off x="311700" y="2990800"/>
            <a:ext cx="2535900" cy="12765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000">
                <a:solidFill>
                  <a:srgbClr val="EFEFEF"/>
                </a:solidFill>
                <a:latin typeface="Roboto"/>
                <a:ea typeface="Roboto"/>
                <a:cs typeface="Roboto"/>
                <a:sym typeface="Roboto"/>
              </a:rPr>
              <a:t>Users can exhibit their pictures or video’s on VR space with some people who got a permission from the host. </a:t>
            </a:r>
          </a:p>
        </p:txBody>
      </p:sp>
      <p:sp>
        <p:nvSpPr>
          <p:cNvPr id="296" name="Shape 29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11</a:t>
            </a:fld>
            <a:endParaRPr lang="en">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p:nvPr/>
        </p:nvSpPr>
        <p:spPr>
          <a:xfrm>
            <a:off x="147925" y="3103025"/>
            <a:ext cx="1724700" cy="633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800">
                <a:solidFill>
                  <a:srgbClr val="434343"/>
                </a:solidFill>
                <a:latin typeface="Roboto"/>
                <a:ea typeface="Roboto"/>
                <a:cs typeface="Roboto"/>
                <a:sym typeface="Roboto"/>
              </a:rPr>
              <a:t>1. Users get an invitation of Facebook VR from their friends.</a:t>
            </a:r>
          </a:p>
        </p:txBody>
      </p:sp>
      <p:sp>
        <p:nvSpPr>
          <p:cNvPr id="302" name="Shape 302"/>
          <p:cNvSpPr txBox="1"/>
          <p:nvPr/>
        </p:nvSpPr>
        <p:spPr>
          <a:xfrm>
            <a:off x="6518425" y="3103025"/>
            <a:ext cx="2246100" cy="10647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800">
                <a:solidFill>
                  <a:srgbClr val="434343"/>
                </a:solidFill>
                <a:latin typeface="Roboto"/>
                <a:ea typeface="Roboto"/>
                <a:cs typeface="Roboto"/>
                <a:sym typeface="Roboto"/>
              </a:rPr>
              <a:t>3. (Social engagement) The size of pictures would be bigger depending on how many thumbs-up or reactions the picture would get from others and it could be smaller as well  because it would get a low number of reactions from others. </a:t>
            </a:r>
          </a:p>
        </p:txBody>
      </p:sp>
      <p:sp>
        <p:nvSpPr>
          <p:cNvPr id="303" name="Shape 303"/>
          <p:cNvSpPr txBox="1"/>
          <p:nvPr/>
        </p:nvSpPr>
        <p:spPr>
          <a:xfrm>
            <a:off x="1854550" y="3103025"/>
            <a:ext cx="2012100" cy="11250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800">
                <a:solidFill>
                  <a:srgbClr val="434343"/>
                </a:solidFill>
                <a:latin typeface="Roboto"/>
                <a:ea typeface="Roboto"/>
                <a:cs typeface="Roboto"/>
                <a:sym typeface="Roboto"/>
              </a:rPr>
              <a:t>2. They choose thema for exhibiting pictures, set up who they want to invite to the vr space, and how they want to sort these pictures by a system. They can also choose the background of VR space and photo frame of it. </a:t>
            </a:r>
          </a:p>
        </p:txBody>
      </p:sp>
      <p:sp>
        <p:nvSpPr>
          <p:cNvPr id="304" name="Shape 304"/>
          <p:cNvSpPr txBox="1">
            <a:spLocks noGrp="1"/>
          </p:cNvSpPr>
          <p:nvPr>
            <p:ph type="title"/>
          </p:nvPr>
        </p:nvSpPr>
        <p:spPr>
          <a:xfrm>
            <a:off x="193625" y="1402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VR Gallery Scenario</a:t>
            </a:r>
          </a:p>
        </p:txBody>
      </p:sp>
      <p:pic>
        <p:nvPicPr>
          <p:cNvPr id="305" name="Shape 305"/>
          <p:cNvPicPr preferRelativeResize="0"/>
          <p:nvPr/>
        </p:nvPicPr>
        <p:blipFill>
          <a:blip r:embed="rId3">
            <a:alphaModFix/>
          </a:blip>
          <a:stretch>
            <a:fillRect/>
          </a:stretch>
        </p:blipFill>
        <p:spPr>
          <a:xfrm>
            <a:off x="6518424" y="1379200"/>
            <a:ext cx="2396980" cy="1533900"/>
          </a:xfrm>
          <a:prstGeom prst="rect">
            <a:avLst/>
          </a:prstGeom>
          <a:noFill/>
          <a:ln>
            <a:noFill/>
          </a:ln>
        </p:spPr>
      </p:pic>
      <p:sp>
        <p:nvSpPr>
          <p:cNvPr id="306" name="Shape 30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12</a:t>
            </a:fld>
            <a:endParaRPr lang="en"/>
          </a:p>
        </p:txBody>
      </p:sp>
      <p:pic>
        <p:nvPicPr>
          <p:cNvPr id="307" name="Shape 307"/>
          <p:cNvPicPr preferRelativeResize="0"/>
          <p:nvPr/>
        </p:nvPicPr>
        <p:blipFill>
          <a:blip r:embed="rId4">
            <a:alphaModFix/>
          </a:blip>
          <a:stretch>
            <a:fillRect/>
          </a:stretch>
        </p:blipFill>
        <p:spPr>
          <a:xfrm>
            <a:off x="431925" y="1302625"/>
            <a:ext cx="1005800" cy="1690749"/>
          </a:xfrm>
          <a:prstGeom prst="rect">
            <a:avLst/>
          </a:prstGeom>
          <a:noFill/>
          <a:ln>
            <a:noFill/>
          </a:ln>
        </p:spPr>
      </p:pic>
      <p:pic>
        <p:nvPicPr>
          <p:cNvPr id="308" name="Shape 308"/>
          <p:cNvPicPr preferRelativeResize="0"/>
          <p:nvPr/>
        </p:nvPicPr>
        <p:blipFill>
          <a:blip r:embed="rId5">
            <a:alphaModFix/>
          </a:blip>
          <a:stretch>
            <a:fillRect/>
          </a:stretch>
        </p:blipFill>
        <p:spPr>
          <a:xfrm>
            <a:off x="1892425" y="1379199"/>
            <a:ext cx="4491172" cy="1651524"/>
          </a:xfrm>
          <a:prstGeom prst="rect">
            <a:avLst/>
          </a:prstGeom>
          <a:noFill/>
          <a:ln>
            <a:noFill/>
          </a:ln>
        </p:spPr>
      </p:pic>
      <p:cxnSp>
        <p:nvCxnSpPr>
          <p:cNvPr id="309" name="Shape 309"/>
          <p:cNvCxnSpPr/>
          <p:nvPr/>
        </p:nvCxnSpPr>
        <p:spPr>
          <a:xfrm>
            <a:off x="2753800" y="1477200"/>
            <a:ext cx="292500" cy="0"/>
          </a:xfrm>
          <a:prstGeom prst="straightConnector1">
            <a:avLst/>
          </a:prstGeom>
          <a:noFill/>
          <a:ln w="9525" cap="flat" cmpd="sng">
            <a:solidFill>
              <a:schemeClr val="dk2"/>
            </a:solidFill>
            <a:prstDash val="solid"/>
            <a:round/>
            <a:headEnd type="none" w="lg" len="lg"/>
            <a:tailEnd type="triangle" w="lg" len="lg"/>
          </a:ln>
        </p:spPr>
      </p:cxnSp>
      <p:cxnSp>
        <p:nvCxnSpPr>
          <p:cNvPr id="310" name="Shape 310"/>
          <p:cNvCxnSpPr/>
          <p:nvPr/>
        </p:nvCxnSpPr>
        <p:spPr>
          <a:xfrm>
            <a:off x="4080850" y="1477200"/>
            <a:ext cx="292500" cy="0"/>
          </a:xfrm>
          <a:prstGeom prst="straightConnector1">
            <a:avLst/>
          </a:prstGeom>
          <a:noFill/>
          <a:ln w="9525" cap="flat" cmpd="sng">
            <a:solidFill>
              <a:schemeClr val="dk2"/>
            </a:solidFill>
            <a:prstDash val="solid"/>
            <a:round/>
            <a:headEnd type="none" w="lg" len="lg"/>
            <a:tailEnd type="triangle" w="lg" len="lg"/>
          </a:ln>
        </p:spPr>
      </p:cxnSp>
      <p:cxnSp>
        <p:nvCxnSpPr>
          <p:cNvPr id="311" name="Shape 311"/>
          <p:cNvCxnSpPr/>
          <p:nvPr/>
        </p:nvCxnSpPr>
        <p:spPr>
          <a:xfrm>
            <a:off x="5016350" y="1477200"/>
            <a:ext cx="2925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p:nvPr/>
        </p:nvSpPr>
        <p:spPr>
          <a:xfrm>
            <a:off x="298100" y="3026850"/>
            <a:ext cx="2426100" cy="1115100"/>
          </a:xfrm>
          <a:prstGeom prst="rect">
            <a:avLst/>
          </a:prstGeom>
          <a:noFill/>
          <a:ln>
            <a:noFill/>
          </a:ln>
        </p:spPr>
        <p:txBody>
          <a:bodyPr lIns="91425" tIns="91425" rIns="91425" bIns="91425" anchor="b" anchorCtr="0">
            <a:noAutofit/>
          </a:bodyPr>
          <a:lstStyle/>
          <a:p>
            <a:pPr lvl="0" rtl="0">
              <a:lnSpc>
                <a:spcPct val="115000"/>
              </a:lnSpc>
              <a:spcBef>
                <a:spcPts val="0"/>
              </a:spcBef>
              <a:buNone/>
            </a:pPr>
            <a:r>
              <a:rPr lang="en" sz="800">
                <a:solidFill>
                  <a:srgbClr val="434343"/>
                </a:solidFill>
                <a:latin typeface="Roboto"/>
                <a:ea typeface="Roboto"/>
                <a:cs typeface="Roboto"/>
                <a:sym typeface="Roboto"/>
              </a:rPr>
              <a:t>4-1. They can see other pictures related to the picture that their friends linked in different perspective views of pictures.</a:t>
            </a:r>
          </a:p>
          <a:p>
            <a:pPr lvl="0" rtl="0">
              <a:lnSpc>
                <a:spcPct val="115000"/>
              </a:lnSpc>
              <a:spcBef>
                <a:spcPts val="0"/>
              </a:spcBef>
              <a:buNone/>
            </a:pPr>
            <a:endParaRPr sz="800">
              <a:solidFill>
                <a:srgbClr val="434343"/>
              </a:solidFill>
              <a:latin typeface="Roboto"/>
              <a:ea typeface="Roboto"/>
              <a:cs typeface="Roboto"/>
              <a:sym typeface="Roboto"/>
            </a:endParaRPr>
          </a:p>
          <a:p>
            <a:pPr lvl="0" rtl="0">
              <a:lnSpc>
                <a:spcPct val="115000"/>
              </a:lnSpc>
              <a:spcBef>
                <a:spcPts val="0"/>
              </a:spcBef>
              <a:buNone/>
            </a:pPr>
            <a:r>
              <a:rPr lang="en" sz="800">
                <a:solidFill>
                  <a:srgbClr val="434343"/>
                </a:solidFill>
                <a:latin typeface="Roboto"/>
                <a:ea typeface="Roboto"/>
                <a:cs typeface="Roboto"/>
                <a:sym typeface="Roboto"/>
              </a:rPr>
              <a:t>4-2. Their friends can make a comment by recording their voice.</a:t>
            </a:r>
          </a:p>
        </p:txBody>
      </p:sp>
      <p:sp>
        <p:nvSpPr>
          <p:cNvPr id="317" name="Shape 317"/>
          <p:cNvSpPr txBox="1"/>
          <p:nvPr/>
        </p:nvSpPr>
        <p:spPr>
          <a:xfrm>
            <a:off x="5618150" y="3271925"/>
            <a:ext cx="2481000" cy="567300"/>
          </a:xfrm>
          <a:prstGeom prst="rect">
            <a:avLst/>
          </a:prstGeom>
          <a:noFill/>
          <a:ln>
            <a:noFill/>
          </a:ln>
        </p:spPr>
        <p:txBody>
          <a:bodyPr lIns="91425" tIns="91425" rIns="91425" bIns="91425" anchor="b" anchorCtr="0">
            <a:noAutofit/>
          </a:bodyPr>
          <a:lstStyle/>
          <a:p>
            <a:pPr lvl="0" rtl="0">
              <a:lnSpc>
                <a:spcPct val="115000"/>
              </a:lnSpc>
              <a:spcBef>
                <a:spcPts val="0"/>
              </a:spcBef>
              <a:buNone/>
            </a:pPr>
            <a:r>
              <a:rPr lang="en" sz="800">
                <a:solidFill>
                  <a:srgbClr val="434343"/>
                </a:solidFill>
                <a:latin typeface="Roboto"/>
                <a:ea typeface="Roboto"/>
                <a:cs typeface="Roboto"/>
                <a:sym typeface="Roboto"/>
              </a:rPr>
              <a:t>6. (new social interaction in VR space)If there is another user who would get invited from the host on VR space, Both of them can see each other and talk there, while enjoying pictures. </a:t>
            </a:r>
          </a:p>
        </p:txBody>
      </p:sp>
      <p:sp>
        <p:nvSpPr>
          <p:cNvPr id="318" name="Shape 318"/>
          <p:cNvSpPr txBox="1">
            <a:spLocks noGrp="1"/>
          </p:cNvSpPr>
          <p:nvPr>
            <p:ph type="title"/>
          </p:nvPr>
        </p:nvSpPr>
        <p:spPr>
          <a:xfrm>
            <a:off x="193625" y="1402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VR Gallery Scenario</a:t>
            </a:r>
          </a:p>
        </p:txBody>
      </p:sp>
      <p:pic>
        <p:nvPicPr>
          <p:cNvPr id="319" name="Shape 319"/>
          <p:cNvPicPr preferRelativeResize="0"/>
          <p:nvPr/>
        </p:nvPicPr>
        <p:blipFill>
          <a:blip r:embed="rId3">
            <a:alphaModFix/>
          </a:blip>
          <a:stretch>
            <a:fillRect/>
          </a:stretch>
        </p:blipFill>
        <p:spPr>
          <a:xfrm>
            <a:off x="5618138" y="1451674"/>
            <a:ext cx="2480933" cy="1533900"/>
          </a:xfrm>
          <a:prstGeom prst="rect">
            <a:avLst/>
          </a:prstGeom>
          <a:noFill/>
          <a:ln>
            <a:noFill/>
          </a:ln>
        </p:spPr>
      </p:pic>
      <p:sp>
        <p:nvSpPr>
          <p:cNvPr id="320" name="Shape 320"/>
          <p:cNvSpPr/>
          <p:nvPr/>
        </p:nvSpPr>
        <p:spPr>
          <a:xfrm>
            <a:off x="327500" y="597175"/>
            <a:ext cx="394800" cy="2889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21" name="Shape 32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pic>
        <p:nvPicPr>
          <p:cNvPr id="322" name="Shape 322"/>
          <p:cNvPicPr preferRelativeResize="0"/>
          <p:nvPr/>
        </p:nvPicPr>
        <p:blipFill>
          <a:blip r:embed="rId4">
            <a:alphaModFix/>
          </a:blip>
          <a:stretch>
            <a:fillRect/>
          </a:stretch>
        </p:blipFill>
        <p:spPr>
          <a:xfrm>
            <a:off x="152400" y="1180850"/>
            <a:ext cx="4743823" cy="1922199"/>
          </a:xfrm>
          <a:prstGeom prst="rect">
            <a:avLst/>
          </a:prstGeom>
          <a:noFill/>
          <a:ln>
            <a:noFill/>
          </a:ln>
        </p:spPr>
      </p:pic>
      <p:sp>
        <p:nvSpPr>
          <p:cNvPr id="323" name="Shape 323"/>
          <p:cNvSpPr txBox="1"/>
          <p:nvPr/>
        </p:nvSpPr>
        <p:spPr>
          <a:xfrm>
            <a:off x="2888900" y="3062450"/>
            <a:ext cx="2426100" cy="479400"/>
          </a:xfrm>
          <a:prstGeom prst="rect">
            <a:avLst/>
          </a:prstGeom>
          <a:noFill/>
          <a:ln>
            <a:noFill/>
          </a:ln>
        </p:spPr>
        <p:txBody>
          <a:bodyPr lIns="91425" tIns="91425" rIns="91425" bIns="91425" anchor="b" anchorCtr="0">
            <a:noAutofit/>
          </a:bodyPr>
          <a:lstStyle/>
          <a:p>
            <a:pPr lvl="0" rtl="0">
              <a:lnSpc>
                <a:spcPct val="115000"/>
              </a:lnSpc>
              <a:spcBef>
                <a:spcPts val="0"/>
              </a:spcBef>
              <a:buNone/>
            </a:pPr>
            <a:r>
              <a:rPr lang="en" sz="800">
                <a:solidFill>
                  <a:srgbClr val="434343"/>
                </a:solidFill>
                <a:latin typeface="Roboto"/>
                <a:ea typeface="Roboto"/>
                <a:cs typeface="Roboto"/>
                <a:sym typeface="Roboto"/>
              </a:rPr>
              <a:t>5. The users can also explore the location of the background of picture at 360 views..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269825" y="2926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2 - VR Gallery</a:t>
            </a:r>
          </a:p>
        </p:txBody>
      </p:sp>
      <p:sp>
        <p:nvSpPr>
          <p:cNvPr id="329" name="Shape 329"/>
          <p:cNvSpPr txBox="1">
            <a:spLocks noGrp="1"/>
          </p:cNvSpPr>
          <p:nvPr>
            <p:ph type="title"/>
          </p:nvPr>
        </p:nvSpPr>
        <p:spPr>
          <a:xfrm>
            <a:off x="722075" y="914787"/>
            <a:ext cx="2754300" cy="360900"/>
          </a:xfrm>
          <a:prstGeom prst="rect">
            <a:avLst/>
          </a:prstGeom>
        </p:spPr>
        <p:txBody>
          <a:bodyPr lIns="91425" tIns="91425" rIns="91425" bIns="91425" anchor="t" anchorCtr="0">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
        <p:nvSpPr>
          <p:cNvPr id="330" name="Shape 330"/>
          <p:cNvSpPr txBox="1">
            <a:spLocks noGrp="1"/>
          </p:cNvSpPr>
          <p:nvPr>
            <p:ph type="body" idx="4294967295"/>
          </p:nvPr>
        </p:nvSpPr>
        <p:spPr>
          <a:xfrm>
            <a:off x="269825" y="1311350"/>
            <a:ext cx="3938100" cy="1609200"/>
          </a:xfrm>
          <a:prstGeom prst="rect">
            <a:avLst/>
          </a:prstGeom>
        </p:spPr>
        <p:txBody>
          <a:bodyPr lIns="91425" tIns="91425" rIns="91425" bIns="91425" anchor="t" anchorCtr="0">
            <a:noAutofit/>
          </a:bodyPr>
          <a:lstStyle/>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keep the data in a </a:t>
            </a:r>
            <a:r>
              <a:rPr lang="en" sz="1200" b="1">
                <a:solidFill>
                  <a:srgbClr val="434343"/>
                </a:solidFill>
                <a:latin typeface="Roboto"/>
                <a:ea typeface="Roboto"/>
                <a:cs typeface="Roboto"/>
                <a:sym typeface="Roboto"/>
              </a:rPr>
              <a:t>more flexible way</a:t>
            </a:r>
            <a:r>
              <a:rPr lang="en" sz="1200">
                <a:solidFill>
                  <a:srgbClr val="434343"/>
                </a:solidFill>
                <a:latin typeface="Roboto"/>
                <a:ea typeface="Roboto"/>
                <a:cs typeface="Roboto"/>
                <a:sym typeface="Roboto"/>
              </a:rPr>
              <a:t>.</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keep their memories/pictures in </a:t>
            </a:r>
            <a:r>
              <a:rPr lang="en" sz="1200" b="1">
                <a:solidFill>
                  <a:srgbClr val="434343"/>
                </a:solidFill>
                <a:latin typeface="Roboto"/>
                <a:ea typeface="Roboto"/>
                <a:cs typeface="Roboto"/>
                <a:sym typeface="Roboto"/>
              </a:rPr>
              <a:t>different perspective views</a:t>
            </a:r>
            <a:r>
              <a:rPr lang="en" sz="1200">
                <a:solidFill>
                  <a:srgbClr val="434343"/>
                </a:solidFill>
                <a:latin typeface="Roboto"/>
                <a:ea typeface="Roboto"/>
                <a:cs typeface="Roboto"/>
                <a:sym typeface="Roboto"/>
              </a:rPr>
              <a:t>.</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a:t>
            </a:r>
            <a:r>
              <a:rPr lang="en" sz="1200" b="1">
                <a:solidFill>
                  <a:srgbClr val="434343"/>
                </a:solidFill>
                <a:latin typeface="Roboto"/>
                <a:ea typeface="Roboto"/>
                <a:cs typeface="Roboto"/>
                <a:sym typeface="Roboto"/>
              </a:rPr>
              <a:t>expand their network</a:t>
            </a:r>
            <a:r>
              <a:rPr lang="en" sz="1200">
                <a:solidFill>
                  <a:srgbClr val="434343"/>
                </a:solidFill>
                <a:latin typeface="Roboto"/>
                <a:ea typeface="Roboto"/>
                <a:cs typeface="Roboto"/>
                <a:sym typeface="Roboto"/>
              </a:rPr>
              <a:t> while enjoying contents in VR space.</a:t>
            </a:r>
          </a:p>
        </p:txBody>
      </p:sp>
      <p:sp>
        <p:nvSpPr>
          <p:cNvPr id="331" name="Shape 3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Shape 336"/>
          <p:cNvPicPr preferRelativeResize="0"/>
          <p:nvPr/>
        </p:nvPicPr>
        <p:blipFill rotWithShape="1">
          <a:blip r:embed="rId3">
            <a:alphaModFix amt="56000"/>
          </a:blip>
          <a:srcRect l="932" t="17334" r="922"/>
          <a:stretch/>
        </p:blipFill>
        <p:spPr>
          <a:xfrm flipH="1">
            <a:off x="1" y="0"/>
            <a:ext cx="9143998" cy="5143500"/>
          </a:xfrm>
          <a:prstGeom prst="rect">
            <a:avLst/>
          </a:prstGeom>
          <a:noFill/>
          <a:ln>
            <a:noFill/>
          </a:ln>
        </p:spPr>
      </p:pic>
      <p:sp>
        <p:nvSpPr>
          <p:cNvPr id="337" name="Shape 337"/>
          <p:cNvSpPr/>
          <p:nvPr/>
        </p:nvSpPr>
        <p:spPr>
          <a:xfrm>
            <a:off x="240900" y="0"/>
            <a:ext cx="3144000" cy="5143500"/>
          </a:xfrm>
          <a:prstGeom prst="rect">
            <a:avLst/>
          </a:prstGeom>
          <a:solidFill>
            <a:srgbClr val="FFFFFF">
              <a:alpha val="61920"/>
            </a:srgbClr>
          </a:solidFill>
          <a:ln>
            <a:noFill/>
          </a:ln>
        </p:spPr>
        <p:txBody>
          <a:bodyPr lIns="91425" tIns="91425" rIns="91425" bIns="91425" anchor="ctr" anchorCtr="0">
            <a:noAutofit/>
          </a:bodyPr>
          <a:lstStyle/>
          <a:p>
            <a:pPr lvl="0">
              <a:spcBef>
                <a:spcPts val="0"/>
              </a:spcBef>
              <a:buNone/>
            </a:pPr>
            <a:endParaRPr/>
          </a:p>
        </p:txBody>
      </p:sp>
      <p:sp>
        <p:nvSpPr>
          <p:cNvPr id="338" name="Shape 338"/>
          <p:cNvSpPr txBox="1">
            <a:spLocks noGrp="1"/>
          </p:cNvSpPr>
          <p:nvPr>
            <p:ph type="title"/>
          </p:nvPr>
        </p:nvSpPr>
        <p:spPr>
          <a:xfrm>
            <a:off x="269825" y="2926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39" name="Shape 339"/>
          <p:cNvSpPr txBox="1">
            <a:spLocks noGrp="1"/>
          </p:cNvSpPr>
          <p:nvPr>
            <p:ph type="title"/>
          </p:nvPr>
        </p:nvSpPr>
        <p:spPr>
          <a:xfrm>
            <a:off x="311700" y="1588025"/>
            <a:ext cx="3123300" cy="572700"/>
          </a:xfrm>
          <a:prstGeom prst="rect">
            <a:avLst/>
          </a:prstGeom>
        </p:spPr>
        <p:txBody>
          <a:bodyPr lIns="91425" tIns="91425" rIns="91425" bIns="91425" anchor="t" anchorCtr="0">
            <a:noAutofit/>
          </a:bodyPr>
          <a:lstStyle/>
          <a:p>
            <a:pPr lvl="0" rtl="0">
              <a:spcBef>
                <a:spcPts val="0"/>
              </a:spcBef>
              <a:buNone/>
            </a:pPr>
            <a:r>
              <a:rPr lang="en" sz="1400" b="1">
                <a:solidFill>
                  <a:srgbClr val="3C78D8"/>
                </a:solidFill>
              </a:rPr>
              <a:t>Problem</a:t>
            </a:r>
          </a:p>
        </p:txBody>
      </p:sp>
      <p:sp>
        <p:nvSpPr>
          <p:cNvPr id="340" name="Shape 340"/>
          <p:cNvSpPr txBox="1">
            <a:spLocks noGrp="1"/>
          </p:cNvSpPr>
          <p:nvPr>
            <p:ph type="body" idx="1"/>
          </p:nvPr>
        </p:nvSpPr>
        <p:spPr>
          <a:xfrm>
            <a:off x="311700" y="1914475"/>
            <a:ext cx="2995500" cy="8118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000">
                <a:solidFill>
                  <a:srgbClr val="434343"/>
                </a:solidFill>
                <a:latin typeface="Roboto"/>
                <a:ea typeface="Roboto"/>
                <a:cs typeface="Roboto"/>
                <a:sym typeface="Roboto"/>
              </a:rPr>
              <a:t>Conversations and bonds between people and social platforms is week and should be facilitated with other approaches.</a:t>
            </a:r>
          </a:p>
        </p:txBody>
      </p:sp>
      <p:sp>
        <p:nvSpPr>
          <p:cNvPr id="341" name="Shape 341"/>
          <p:cNvSpPr txBox="1">
            <a:spLocks noGrp="1"/>
          </p:cNvSpPr>
          <p:nvPr>
            <p:ph type="title"/>
          </p:nvPr>
        </p:nvSpPr>
        <p:spPr>
          <a:xfrm>
            <a:off x="311700" y="2969150"/>
            <a:ext cx="3123300" cy="367200"/>
          </a:xfrm>
          <a:prstGeom prst="rect">
            <a:avLst/>
          </a:prstGeom>
        </p:spPr>
        <p:txBody>
          <a:bodyPr lIns="91425" tIns="91425" rIns="91425" bIns="91425" anchor="t" anchorCtr="0">
            <a:noAutofit/>
          </a:bodyPr>
          <a:lstStyle/>
          <a:p>
            <a:pPr lvl="0" rtl="0">
              <a:spcBef>
                <a:spcPts val="0"/>
              </a:spcBef>
              <a:buNone/>
            </a:pPr>
            <a:r>
              <a:rPr lang="en" sz="1400" b="1">
                <a:solidFill>
                  <a:srgbClr val="3C78D8"/>
                </a:solidFill>
              </a:rPr>
              <a:t>What is the concept?</a:t>
            </a:r>
          </a:p>
        </p:txBody>
      </p:sp>
      <p:sp>
        <p:nvSpPr>
          <p:cNvPr id="342" name="Shape 342"/>
          <p:cNvSpPr txBox="1">
            <a:spLocks noGrp="1"/>
          </p:cNvSpPr>
          <p:nvPr>
            <p:ph type="body" idx="1"/>
          </p:nvPr>
        </p:nvSpPr>
        <p:spPr>
          <a:xfrm>
            <a:off x="311700" y="3295600"/>
            <a:ext cx="2995500" cy="1276500"/>
          </a:xfrm>
          <a:prstGeom prst="rect">
            <a:avLst/>
          </a:prstGeom>
        </p:spPr>
        <p:txBody>
          <a:bodyPr lIns="91425" tIns="91425" rIns="91425" bIns="91425" anchor="t" anchorCtr="0">
            <a:noAutofit/>
          </a:bodyPr>
          <a:lstStyle/>
          <a:p>
            <a:pPr lvl="0" rtl="0">
              <a:spcBef>
                <a:spcPts val="0"/>
              </a:spcBef>
              <a:spcAft>
                <a:spcPts val="0"/>
              </a:spcAft>
              <a:buNone/>
            </a:pPr>
            <a:r>
              <a:rPr lang="en" sz="1000">
                <a:solidFill>
                  <a:srgbClr val="434343"/>
                </a:solidFill>
                <a:latin typeface="Roboto"/>
                <a:ea typeface="Roboto"/>
                <a:cs typeface="Roboto"/>
                <a:sym typeface="Roboto"/>
              </a:rPr>
              <a:t>Before bedtime, users can enjoy VR video recommended according to the analysis of user’s emotion, which would induce users to have related dream that night and enhance the connection between users and surroundings.</a:t>
            </a:r>
          </a:p>
        </p:txBody>
      </p:sp>
      <p:sp>
        <p:nvSpPr>
          <p:cNvPr id="343" name="Shape 3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p:nvPr/>
        </p:nvSpPr>
        <p:spPr>
          <a:xfrm>
            <a:off x="5436325" y="3272875"/>
            <a:ext cx="1162800" cy="1304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3318187" y="3272875"/>
            <a:ext cx="1162800" cy="13047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350" name="Shape 350"/>
          <p:cNvPicPr preferRelativeResize="0"/>
          <p:nvPr/>
        </p:nvPicPr>
        <p:blipFill>
          <a:blip r:embed="rId3">
            <a:alphaModFix/>
          </a:blip>
          <a:stretch>
            <a:fillRect/>
          </a:stretch>
        </p:blipFill>
        <p:spPr>
          <a:xfrm>
            <a:off x="-2" y="0"/>
            <a:ext cx="2810355" cy="5143500"/>
          </a:xfrm>
          <a:prstGeom prst="rect">
            <a:avLst/>
          </a:prstGeom>
          <a:noFill/>
          <a:ln>
            <a:noFill/>
          </a:ln>
        </p:spPr>
      </p:pic>
      <p:pic>
        <p:nvPicPr>
          <p:cNvPr id="351" name="Shape 351"/>
          <p:cNvPicPr preferRelativeResize="0"/>
          <p:nvPr/>
        </p:nvPicPr>
        <p:blipFill>
          <a:blip r:embed="rId4">
            <a:alphaModFix amt="80000"/>
          </a:blip>
          <a:stretch>
            <a:fillRect/>
          </a:stretch>
        </p:blipFill>
        <p:spPr>
          <a:xfrm>
            <a:off x="7706041" y="2641925"/>
            <a:ext cx="558558" cy="558550"/>
          </a:xfrm>
          <a:prstGeom prst="rect">
            <a:avLst/>
          </a:prstGeom>
          <a:noFill/>
          <a:ln>
            <a:noFill/>
          </a:ln>
        </p:spPr>
      </p:pic>
      <p:pic>
        <p:nvPicPr>
          <p:cNvPr id="352" name="Shape 352"/>
          <p:cNvPicPr preferRelativeResize="0"/>
          <p:nvPr/>
        </p:nvPicPr>
        <p:blipFill>
          <a:blip r:embed="rId5">
            <a:alphaModFix amt="80000"/>
          </a:blip>
          <a:stretch>
            <a:fillRect/>
          </a:stretch>
        </p:blipFill>
        <p:spPr>
          <a:xfrm flipH="1">
            <a:off x="7697700" y="4003925"/>
            <a:ext cx="522599" cy="365450"/>
          </a:xfrm>
          <a:prstGeom prst="rect">
            <a:avLst/>
          </a:prstGeom>
          <a:noFill/>
          <a:ln>
            <a:noFill/>
          </a:ln>
        </p:spPr>
      </p:pic>
      <p:sp>
        <p:nvSpPr>
          <p:cNvPr id="353" name="Shape 353"/>
          <p:cNvSpPr txBox="1">
            <a:spLocks noGrp="1"/>
          </p:cNvSpPr>
          <p:nvPr>
            <p:ph type="title"/>
          </p:nvPr>
        </p:nvSpPr>
        <p:spPr>
          <a:xfrm>
            <a:off x="3417037" y="543425"/>
            <a:ext cx="965100" cy="7650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Facebook</a:t>
            </a:r>
          </a:p>
          <a:p>
            <a:pPr lvl="0" algn="ctr" rtl="0">
              <a:lnSpc>
                <a:spcPct val="100000"/>
              </a:lnSpc>
              <a:spcBef>
                <a:spcPts val="0"/>
              </a:spcBef>
              <a:buNone/>
            </a:pPr>
            <a:r>
              <a:rPr lang="en" sz="1200">
                <a:solidFill>
                  <a:srgbClr val="3C78D8"/>
                </a:solidFill>
                <a:latin typeface="Bree Serif"/>
                <a:ea typeface="Bree Serif"/>
                <a:cs typeface="Bree Serif"/>
                <a:sym typeface="Bree Serif"/>
              </a:rPr>
              <a:t>Account</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sp>
        <p:nvSpPr>
          <p:cNvPr id="354" name="Shape 354"/>
          <p:cNvSpPr txBox="1">
            <a:spLocks noGrp="1"/>
          </p:cNvSpPr>
          <p:nvPr>
            <p:ph type="title"/>
          </p:nvPr>
        </p:nvSpPr>
        <p:spPr>
          <a:xfrm>
            <a:off x="3417037" y="2502000"/>
            <a:ext cx="965100" cy="7650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Facebook</a:t>
            </a:r>
          </a:p>
          <a:p>
            <a:pPr lvl="0" algn="ctr" rtl="0">
              <a:lnSpc>
                <a:spcPct val="100000"/>
              </a:lnSpc>
              <a:spcBef>
                <a:spcPts val="0"/>
              </a:spcBef>
              <a:buNone/>
            </a:pPr>
            <a:r>
              <a:rPr lang="en" sz="1200">
                <a:solidFill>
                  <a:srgbClr val="3C78D8"/>
                </a:solidFill>
                <a:latin typeface="Bree Serif"/>
                <a:ea typeface="Bree Serif"/>
                <a:cs typeface="Bree Serif"/>
                <a:sym typeface="Bree Serif"/>
              </a:rPr>
              <a:t>Emotional Analyzer</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pic>
        <p:nvPicPr>
          <p:cNvPr id="355" name="Shape 355"/>
          <p:cNvPicPr preferRelativeResize="0"/>
          <p:nvPr/>
        </p:nvPicPr>
        <p:blipFill>
          <a:blip r:embed="rId6">
            <a:alphaModFix amt="79000"/>
          </a:blip>
          <a:stretch>
            <a:fillRect/>
          </a:stretch>
        </p:blipFill>
        <p:spPr>
          <a:xfrm>
            <a:off x="3565525" y="1101275"/>
            <a:ext cx="668125" cy="668125"/>
          </a:xfrm>
          <a:prstGeom prst="rect">
            <a:avLst/>
          </a:prstGeom>
          <a:noFill/>
          <a:ln>
            <a:noFill/>
          </a:ln>
        </p:spPr>
      </p:pic>
      <p:sp>
        <p:nvSpPr>
          <p:cNvPr id="356" name="Shape 356"/>
          <p:cNvSpPr txBox="1">
            <a:spLocks noGrp="1"/>
          </p:cNvSpPr>
          <p:nvPr>
            <p:ph type="title"/>
          </p:nvPr>
        </p:nvSpPr>
        <p:spPr>
          <a:xfrm>
            <a:off x="3318187" y="3330475"/>
            <a:ext cx="1162800" cy="11895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434343"/>
                </a:solidFill>
                <a:latin typeface="Roboto"/>
                <a:ea typeface="Roboto"/>
                <a:cs typeface="Roboto"/>
                <a:sym typeface="Roboto"/>
              </a:rPr>
              <a:t>Personal profile</a:t>
            </a:r>
          </a:p>
          <a:p>
            <a:pPr lvl="0" rtl="0">
              <a:lnSpc>
                <a:spcPct val="115000"/>
              </a:lnSpc>
              <a:spcBef>
                <a:spcPts val="0"/>
              </a:spcBef>
              <a:buNone/>
            </a:pPr>
            <a:r>
              <a:rPr lang="en" sz="1000">
                <a:solidFill>
                  <a:srgbClr val="434343"/>
                </a:solidFill>
                <a:latin typeface="Roboto"/>
                <a:ea typeface="Roboto"/>
                <a:cs typeface="Roboto"/>
                <a:sym typeface="Roboto"/>
              </a:rPr>
              <a:t>Recent posts</a:t>
            </a:r>
          </a:p>
          <a:p>
            <a:pPr lvl="0" rtl="0">
              <a:lnSpc>
                <a:spcPct val="115000"/>
              </a:lnSpc>
              <a:spcBef>
                <a:spcPts val="0"/>
              </a:spcBef>
              <a:buNone/>
            </a:pPr>
            <a:r>
              <a:rPr lang="en" sz="1000">
                <a:solidFill>
                  <a:srgbClr val="434343"/>
                </a:solidFill>
                <a:latin typeface="Roboto"/>
                <a:ea typeface="Roboto"/>
                <a:cs typeface="Roboto"/>
                <a:sym typeface="Roboto"/>
              </a:rPr>
              <a:t>Interactions </a:t>
            </a:r>
          </a:p>
          <a:p>
            <a:pPr lvl="0" rtl="0">
              <a:lnSpc>
                <a:spcPct val="115000"/>
              </a:lnSpc>
              <a:spcBef>
                <a:spcPts val="0"/>
              </a:spcBef>
              <a:buNone/>
            </a:pPr>
            <a:r>
              <a:rPr lang="en" sz="1000">
                <a:solidFill>
                  <a:srgbClr val="434343"/>
                </a:solidFill>
                <a:latin typeface="Roboto"/>
                <a:ea typeface="Roboto"/>
                <a:cs typeface="Roboto"/>
                <a:sym typeface="Roboto"/>
              </a:rPr>
              <a:t>Friends activities</a:t>
            </a:r>
          </a:p>
          <a:p>
            <a:pPr lvl="0" rtl="0">
              <a:lnSpc>
                <a:spcPct val="115000"/>
              </a:lnSpc>
              <a:spcBef>
                <a:spcPts val="0"/>
              </a:spcBef>
              <a:buNone/>
            </a:pPr>
            <a:r>
              <a:rPr lang="en" sz="1000">
                <a:solidFill>
                  <a:srgbClr val="434343"/>
                </a:solidFill>
                <a:latin typeface="Roboto"/>
                <a:ea typeface="Roboto"/>
                <a:cs typeface="Roboto"/>
                <a:sym typeface="Roboto"/>
              </a:rPr>
              <a:t>Album</a:t>
            </a:r>
          </a:p>
          <a:p>
            <a:pPr lvl="0" rtl="0">
              <a:lnSpc>
                <a:spcPct val="115000"/>
              </a:lnSpc>
              <a:spcBef>
                <a:spcPts val="0"/>
              </a:spcBef>
              <a:buNone/>
            </a:pPr>
            <a:r>
              <a:rPr lang="en" sz="1000">
                <a:solidFill>
                  <a:srgbClr val="434343"/>
                </a:solidFill>
                <a:latin typeface="Roboto"/>
                <a:ea typeface="Roboto"/>
                <a:cs typeface="Roboto"/>
                <a:sym typeface="Roboto"/>
              </a:rPr>
              <a:t>Contacts</a:t>
            </a:r>
          </a:p>
          <a:p>
            <a:pPr lvl="0" rtl="0">
              <a:lnSpc>
                <a:spcPct val="115000"/>
              </a:lnSpc>
              <a:spcBef>
                <a:spcPts val="0"/>
              </a:spcBef>
              <a:buNone/>
            </a:pPr>
            <a:endParaRPr sz="1000">
              <a:solidFill>
                <a:srgbClr val="434343"/>
              </a:solidFill>
              <a:latin typeface="Roboto"/>
              <a:ea typeface="Roboto"/>
              <a:cs typeface="Roboto"/>
              <a:sym typeface="Roboto"/>
            </a:endParaRPr>
          </a:p>
          <a:p>
            <a:pPr lvl="0" algn="r" rtl="0">
              <a:spcBef>
                <a:spcPts val="0"/>
              </a:spcBef>
              <a:buClr>
                <a:schemeClr val="dk1"/>
              </a:buClr>
              <a:buSzPct val="110000"/>
              <a:buFont typeface="Arial"/>
              <a:buNone/>
            </a:pPr>
            <a:endParaRPr sz="1000">
              <a:solidFill>
                <a:srgbClr val="434343"/>
              </a:solidFill>
              <a:latin typeface="Roboto"/>
              <a:ea typeface="Roboto"/>
              <a:cs typeface="Roboto"/>
              <a:sym typeface="Roboto"/>
            </a:endParaRPr>
          </a:p>
        </p:txBody>
      </p:sp>
      <p:sp>
        <p:nvSpPr>
          <p:cNvPr id="357" name="Shape 357"/>
          <p:cNvSpPr txBox="1">
            <a:spLocks noGrp="1"/>
          </p:cNvSpPr>
          <p:nvPr>
            <p:ph type="title"/>
          </p:nvPr>
        </p:nvSpPr>
        <p:spPr>
          <a:xfrm>
            <a:off x="5440050" y="3330475"/>
            <a:ext cx="1211700" cy="12603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434343"/>
                </a:solidFill>
                <a:latin typeface="Roboto"/>
                <a:ea typeface="Roboto"/>
                <a:cs typeface="Roboto"/>
                <a:sym typeface="Roboto"/>
              </a:rPr>
              <a:t>Activities </a:t>
            </a:r>
            <a:r>
              <a:rPr lang="en" sz="800">
                <a:solidFill>
                  <a:srgbClr val="434343"/>
                </a:solidFill>
                <a:latin typeface="Roboto"/>
                <a:ea typeface="Roboto"/>
                <a:cs typeface="Roboto"/>
                <a:sym typeface="Roboto"/>
              </a:rPr>
              <a:t>(you really enjoyed last week)</a:t>
            </a:r>
          </a:p>
          <a:p>
            <a:pPr lvl="0" rtl="0">
              <a:lnSpc>
                <a:spcPct val="115000"/>
              </a:lnSpc>
              <a:spcBef>
                <a:spcPts val="0"/>
              </a:spcBef>
              <a:buNone/>
            </a:pPr>
            <a:r>
              <a:rPr lang="en" sz="1000">
                <a:solidFill>
                  <a:srgbClr val="434343"/>
                </a:solidFill>
                <a:latin typeface="Roboto"/>
                <a:ea typeface="Roboto"/>
                <a:cs typeface="Roboto"/>
                <a:sym typeface="Roboto"/>
              </a:rPr>
              <a:t>Places </a:t>
            </a:r>
            <a:r>
              <a:rPr lang="en" sz="800">
                <a:solidFill>
                  <a:srgbClr val="434343"/>
                </a:solidFill>
                <a:latin typeface="Roboto"/>
                <a:ea typeface="Roboto"/>
                <a:cs typeface="Roboto"/>
                <a:sym typeface="Roboto"/>
              </a:rPr>
              <a:t>(you always dreamed to go)</a:t>
            </a:r>
          </a:p>
          <a:p>
            <a:pPr lvl="0" rtl="0">
              <a:lnSpc>
                <a:spcPct val="115000"/>
              </a:lnSpc>
              <a:spcBef>
                <a:spcPts val="0"/>
              </a:spcBef>
              <a:buNone/>
            </a:pPr>
            <a:r>
              <a:rPr lang="en" sz="1000">
                <a:solidFill>
                  <a:srgbClr val="434343"/>
                </a:solidFill>
                <a:latin typeface="Roboto"/>
                <a:ea typeface="Roboto"/>
                <a:cs typeface="Roboto"/>
                <a:sym typeface="Roboto"/>
              </a:rPr>
              <a:t>Mood booster</a:t>
            </a:r>
          </a:p>
          <a:p>
            <a:pPr lvl="0" rtl="0">
              <a:lnSpc>
                <a:spcPct val="115000"/>
              </a:lnSpc>
              <a:spcBef>
                <a:spcPts val="0"/>
              </a:spcBef>
              <a:buNone/>
            </a:pPr>
            <a:r>
              <a:rPr lang="en" sz="1000">
                <a:solidFill>
                  <a:srgbClr val="434343"/>
                </a:solidFill>
                <a:latin typeface="Roboto"/>
                <a:ea typeface="Roboto"/>
                <a:cs typeface="Roboto"/>
                <a:sym typeface="Roboto"/>
              </a:rPr>
              <a:t>Greetings </a:t>
            </a:r>
            <a:r>
              <a:rPr lang="en" sz="800">
                <a:solidFill>
                  <a:srgbClr val="434343"/>
                </a:solidFill>
                <a:latin typeface="Roboto"/>
                <a:ea typeface="Roboto"/>
                <a:cs typeface="Roboto"/>
                <a:sym typeface="Roboto"/>
              </a:rPr>
              <a:t>(recorded by your loved ones)</a:t>
            </a:r>
          </a:p>
          <a:p>
            <a:pPr lvl="0" rtl="0">
              <a:lnSpc>
                <a:spcPct val="115000"/>
              </a:lnSpc>
              <a:spcBef>
                <a:spcPts val="0"/>
              </a:spcBef>
              <a:buNone/>
            </a:pPr>
            <a:endParaRPr sz="1000">
              <a:solidFill>
                <a:srgbClr val="434343"/>
              </a:solidFill>
              <a:latin typeface="Roboto"/>
              <a:ea typeface="Roboto"/>
              <a:cs typeface="Roboto"/>
              <a:sym typeface="Roboto"/>
            </a:endParaRPr>
          </a:p>
          <a:p>
            <a:pPr lvl="0" algn="r" rtl="0">
              <a:spcBef>
                <a:spcPts val="0"/>
              </a:spcBef>
              <a:buClr>
                <a:schemeClr val="dk1"/>
              </a:buClr>
              <a:buSzPct val="110000"/>
              <a:buFont typeface="Arial"/>
              <a:buNone/>
            </a:pPr>
            <a:endParaRPr sz="1000">
              <a:solidFill>
                <a:srgbClr val="434343"/>
              </a:solidFill>
              <a:latin typeface="Roboto"/>
              <a:ea typeface="Roboto"/>
              <a:cs typeface="Roboto"/>
              <a:sym typeface="Roboto"/>
            </a:endParaRPr>
          </a:p>
        </p:txBody>
      </p:sp>
      <p:sp>
        <p:nvSpPr>
          <p:cNvPr id="358" name="Shape 358"/>
          <p:cNvSpPr txBox="1">
            <a:spLocks noGrp="1"/>
          </p:cNvSpPr>
          <p:nvPr>
            <p:ph type="title"/>
          </p:nvPr>
        </p:nvSpPr>
        <p:spPr>
          <a:xfrm>
            <a:off x="5523650" y="2932612"/>
            <a:ext cx="965100" cy="4152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Content </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sp>
        <p:nvSpPr>
          <p:cNvPr id="359" name="Shape 359"/>
          <p:cNvSpPr txBox="1">
            <a:spLocks noGrp="1"/>
          </p:cNvSpPr>
          <p:nvPr>
            <p:ph type="title"/>
          </p:nvPr>
        </p:nvSpPr>
        <p:spPr>
          <a:xfrm>
            <a:off x="7474125" y="3610475"/>
            <a:ext cx="965100" cy="2958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VR Devices</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sp>
        <p:nvSpPr>
          <p:cNvPr id="360" name="Shape 360"/>
          <p:cNvSpPr txBox="1">
            <a:spLocks noGrp="1"/>
          </p:cNvSpPr>
          <p:nvPr>
            <p:ph type="title"/>
          </p:nvPr>
        </p:nvSpPr>
        <p:spPr>
          <a:xfrm>
            <a:off x="7350825" y="2119275"/>
            <a:ext cx="1211700" cy="3363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Enjoy the Video</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pic>
        <p:nvPicPr>
          <p:cNvPr id="361" name="Shape 361"/>
          <p:cNvPicPr preferRelativeResize="0"/>
          <p:nvPr/>
        </p:nvPicPr>
        <p:blipFill>
          <a:blip r:embed="rId7">
            <a:alphaModFix amt="80000"/>
          </a:blip>
          <a:stretch>
            <a:fillRect/>
          </a:stretch>
        </p:blipFill>
        <p:spPr>
          <a:xfrm>
            <a:off x="7442162" y="846600"/>
            <a:ext cx="1086325" cy="1086325"/>
          </a:xfrm>
          <a:prstGeom prst="rect">
            <a:avLst/>
          </a:prstGeom>
          <a:noFill/>
          <a:ln>
            <a:noFill/>
          </a:ln>
        </p:spPr>
      </p:pic>
      <p:cxnSp>
        <p:nvCxnSpPr>
          <p:cNvPr id="362" name="Shape 362"/>
          <p:cNvCxnSpPr/>
          <p:nvPr/>
        </p:nvCxnSpPr>
        <p:spPr>
          <a:xfrm>
            <a:off x="4602862" y="4216975"/>
            <a:ext cx="684300" cy="0"/>
          </a:xfrm>
          <a:prstGeom prst="straightConnector1">
            <a:avLst/>
          </a:prstGeom>
          <a:noFill/>
          <a:ln w="9525" cap="flat" cmpd="sng">
            <a:solidFill>
              <a:srgbClr val="999999"/>
            </a:solidFill>
            <a:prstDash val="solid"/>
            <a:round/>
            <a:headEnd type="none" w="lg" len="lg"/>
            <a:tailEnd type="triangle" w="lg" len="lg"/>
          </a:ln>
        </p:spPr>
      </p:cxnSp>
      <p:sp>
        <p:nvSpPr>
          <p:cNvPr id="363" name="Shape 363"/>
          <p:cNvSpPr txBox="1">
            <a:spLocks noGrp="1"/>
          </p:cNvSpPr>
          <p:nvPr>
            <p:ph type="title"/>
          </p:nvPr>
        </p:nvSpPr>
        <p:spPr>
          <a:xfrm>
            <a:off x="7474125" y="543425"/>
            <a:ext cx="965100" cy="3363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Sweet Dream</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cxnSp>
        <p:nvCxnSpPr>
          <p:cNvPr id="364" name="Shape 364"/>
          <p:cNvCxnSpPr/>
          <p:nvPr/>
        </p:nvCxnSpPr>
        <p:spPr>
          <a:xfrm>
            <a:off x="3899600" y="1892925"/>
            <a:ext cx="0" cy="580800"/>
          </a:xfrm>
          <a:prstGeom prst="straightConnector1">
            <a:avLst/>
          </a:prstGeom>
          <a:noFill/>
          <a:ln w="9525" cap="flat" cmpd="sng">
            <a:solidFill>
              <a:srgbClr val="999999"/>
            </a:solidFill>
            <a:prstDash val="solid"/>
            <a:round/>
            <a:headEnd type="none" w="lg" len="lg"/>
            <a:tailEnd type="triangle" w="lg" len="lg"/>
          </a:ln>
        </p:spPr>
      </p:cxnSp>
      <p:cxnSp>
        <p:nvCxnSpPr>
          <p:cNvPr id="365" name="Shape 365"/>
          <p:cNvCxnSpPr/>
          <p:nvPr/>
        </p:nvCxnSpPr>
        <p:spPr>
          <a:xfrm rot="10800000">
            <a:off x="7985325" y="1713250"/>
            <a:ext cx="0" cy="415200"/>
          </a:xfrm>
          <a:prstGeom prst="straightConnector1">
            <a:avLst/>
          </a:prstGeom>
          <a:noFill/>
          <a:ln w="9525" cap="flat" cmpd="sng">
            <a:solidFill>
              <a:srgbClr val="999999"/>
            </a:solidFill>
            <a:prstDash val="solid"/>
            <a:round/>
            <a:headEnd type="none" w="lg" len="lg"/>
            <a:tailEnd type="triangle" w="lg" len="lg"/>
          </a:ln>
        </p:spPr>
      </p:cxnSp>
      <p:sp>
        <p:nvSpPr>
          <p:cNvPr id="366" name="Shape 366"/>
          <p:cNvSpPr txBox="1">
            <a:spLocks noGrp="1"/>
          </p:cNvSpPr>
          <p:nvPr>
            <p:ph type="title"/>
          </p:nvPr>
        </p:nvSpPr>
        <p:spPr>
          <a:xfrm>
            <a:off x="3899600" y="1967550"/>
            <a:ext cx="965100" cy="3363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999999"/>
                </a:solidFill>
                <a:latin typeface="Roboto"/>
                <a:ea typeface="Roboto"/>
                <a:cs typeface="Roboto"/>
                <a:sym typeface="Roboto"/>
              </a:rPr>
              <a:t>ACCESS</a:t>
            </a:r>
          </a:p>
          <a:p>
            <a:pPr lvl="0" algn="r" rtl="0">
              <a:spcBef>
                <a:spcPts val="0"/>
              </a:spcBef>
              <a:buClr>
                <a:schemeClr val="dk1"/>
              </a:buClr>
              <a:buSzPct val="110000"/>
              <a:buFont typeface="Arial"/>
              <a:buNone/>
            </a:pPr>
            <a:endParaRPr sz="1000">
              <a:solidFill>
                <a:srgbClr val="999999"/>
              </a:solidFill>
              <a:latin typeface="Roboto"/>
              <a:ea typeface="Roboto"/>
              <a:cs typeface="Roboto"/>
              <a:sym typeface="Roboto"/>
            </a:endParaRPr>
          </a:p>
        </p:txBody>
      </p:sp>
      <p:sp>
        <p:nvSpPr>
          <p:cNvPr id="367" name="Shape 367"/>
          <p:cNvSpPr txBox="1">
            <a:spLocks noGrp="1"/>
          </p:cNvSpPr>
          <p:nvPr>
            <p:ph type="title"/>
          </p:nvPr>
        </p:nvSpPr>
        <p:spPr>
          <a:xfrm>
            <a:off x="4517500" y="3909475"/>
            <a:ext cx="965100" cy="3363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999999"/>
                </a:solidFill>
                <a:latin typeface="Roboto"/>
                <a:ea typeface="Roboto"/>
                <a:cs typeface="Roboto"/>
                <a:sym typeface="Roboto"/>
              </a:rPr>
              <a:t>DETERMINE</a:t>
            </a:r>
          </a:p>
          <a:p>
            <a:pPr lvl="0" algn="r" rtl="0">
              <a:spcBef>
                <a:spcPts val="0"/>
              </a:spcBef>
              <a:buClr>
                <a:schemeClr val="dk1"/>
              </a:buClr>
              <a:buSzPct val="110000"/>
              <a:buFont typeface="Arial"/>
              <a:buNone/>
            </a:pPr>
            <a:endParaRPr sz="1000">
              <a:solidFill>
                <a:srgbClr val="999999"/>
              </a:solidFill>
              <a:latin typeface="Roboto"/>
              <a:ea typeface="Roboto"/>
              <a:cs typeface="Roboto"/>
              <a:sym typeface="Roboto"/>
            </a:endParaRPr>
          </a:p>
        </p:txBody>
      </p:sp>
      <p:cxnSp>
        <p:nvCxnSpPr>
          <p:cNvPr id="368" name="Shape 368"/>
          <p:cNvCxnSpPr/>
          <p:nvPr/>
        </p:nvCxnSpPr>
        <p:spPr>
          <a:xfrm>
            <a:off x="6739975" y="4216975"/>
            <a:ext cx="853200" cy="0"/>
          </a:xfrm>
          <a:prstGeom prst="straightConnector1">
            <a:avLst/>
          </a:prstGeom>
          <a:noFill/>
          <a:ln w="9525" cap="flat" cmpd="sng">
            <a:solidFill>
              <a:srgbClr val="999999"/>
            </a:solidFill>
            <a:prstDash val="solid"/>
            <a:round/>
            <a:headEnd type="none" w="lg" len="lg"/>
            <a:tailEnd type="triangle" w="lg" len="lg"/>
          </a:ln>
        </p:spPr>
      </p:cxnSp>
      <p:cxnSp>
        <p:nvCxnSpPr>
          <p:cNvPr id="369" name="Shape 369"/>
          <p:cNvCxnSpPr/>
          <p:nvPr/>
        </p:nvCxnSpPr>
        <p:spPr>
          <a:xfrm rot="10800000">
            <a:off x="7985325" y="3256475"/>
            <a:ext cx="0" cy="415200"/>
          </a:xfrm>
          <a:prstGeom prst="straightConnector1">
            <a:avLst/>
          </a:prstGeom>
          <a:noFill/>
          <a:ln w="9525" cap="flat" cmpd="sng">
            <a:solidFill>
              <a:srgbClr val="999999"/>
            </a:solidFill>
            <a:prstDash val="solid"/>
            <a:round/>
            <a:headEnd type="none" w="lg" len="lg"/>
            <a:tailEnd type="triangle" w="lg" len="lg"/>
          </a:ln>
        </p:spPr>
      </p:cxnSp>
      <p:sp>
        <p:nvSpPr>
          <p:cNvPr id="370" name="Shape 370"/>
          <p:cNvSpPr txBox="1">
            <a:spLocks noGrp="1"/>
          </p:cNvSpPr>
          <p:nvPr>
            <p:ph type="title"/>
          </p:nvPr>
        </p:nvSpPr>
        <p:spPr>
          <a:xfrm>
            <a:off x="269825" y="2926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71" name="Shape 371"/>
          <p:cNvSpPr txBox="1">
            <a:spLocks noGrp="1"/>
          </p:cNvSpPr>
          <p:nvPr>
            <p:ph type="title"/>
          </p:nvPr>
        </p:nvSpPr>
        <p:spPr>
          <a:xfrm>
            <a:off x="6651750" y="3909475"/>
            <a:ext cx="1041900" cy="3363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999999"/>
                </a:solidFill>
                <a:latin typeface="Roboto"/>
                <a:ea typeface="Roboto"/>
                <a:cs typeface="Roboto"/>
                <a:sym typeface="Roboto"/>
              </a:rPr>
              <a:t>SUPPLEMENT</a:t>
            </a:r>
          </a:p>
          <a:p>
            <a:pPr lvl="0" algn="r" rtl="0">
              <a:spcBef>
                <a:spcPts val="0"/>
              </a:spcBef>
              <a:buClr>
                <a:schemeClr val="dk1"/>
              </a:buClr>
              <a:buSzPct val="110000"/>
              <a:buFont typeface="Arial"/>
              <a:buNone/>
            </a:pPr>
            <a:endParaRPr sz="1000">
              <a:solidFill>
                <a:srgbClr val="999999"/>
              </a:solidFill>
              <a:latin typeface="Roboto"/>
              <a:ea typeface="Roboto"/>
              <a:cs typeface="Roboto"/>
              <a:sym typeface="Roboto"/>
            </a:endParaRPr>
          </a:p>
        </p:txBody>
      </p:sp>
      <p:sp>
        <p:nvSpPr>
          <p:cNvPr id="372" name="Shape 372"/>
          <p:cNvSpPr txBox="1">
            <a:spLocks noGrp="1"/>
          </p:cNvSpPr>
          <p:nvPr>
            <p:ph type="title"/>
          </p:nvPr>
        </p:nvSpPr>
        <p:spPr>
          <a:xfrm>
            <a:off x="7020225" y="3270975"/>
            <a:ext cx="965100" cy="336300"/>
          </a:xfrm>
          <a:prstGeom prst="rect">
            <a:avLst/>
          </a:prstGeom>
        </p:spPr>
        <p:txBody>
          <a:bodyPr lIns="91425" tIns="91425" rIns="91425" bIns="91425" anchor="t" anchorCtr="0">
            <a:noAutofit/>
          </a:bodyPr>
          <a:lstStyle/>
          <a:p>
            <a:pPr lvl="0" algn="r" rtl="0">
              <a:lnSpc>
                <a:spcPct val="115000"/>
              </a:lnSpc>
              <a:spcBef>
                <a:spcPts val="0"/>
              </a:spcBef>
              <a:buNone/>
            </a:pPr>
            <a:r>
              <a:rPr lang="en" sz="1000">
                <a:solidFill>
                  <a:srgbClr val="999999"/>
                </a:solidFill>
                <a:latin typeface="Roboto"/>
                <a:ea typeface="Roboto"/>
                <a:cs typeface="Roboto"/>
                <a:sym typeface="Roboto"/>
              </a:rPr>
              <a:t>DISPLAY</a:t>
            </a:r>
          </a:p>
        </p:txBody>
      </p:sp>
      <p:sp>
        <p:nvSpPr>
          <p:cNvPr id="373" name="Shape 373"/>
          <p:cNvSpPr txBox="1">
            <a:spLocks noGrp="1"/>
          </p:cNvSpPr>
          <p:nvPr>
            <p:ph type="title"/>
          </p:nvPr>
        </p:nvSpPr>
        <p:spPr>
          <a:xfrm>
            <a:off x="7020225" y="1782975"/>
            <a:ext cx="965100" cy="336300"/>
          </a:xfrm>
          <a:prstGeom prst="rect">
            <a:avLst/>
          </a:prstGeom>
        </p:spPr>
        <p:txBody>
          <a:bodyPr lIns="91425" tIns="91425" rIns="91425" bIns="91425" anchor="t" anchorCtr="0">
            <a:noAutofit/>
          </a:bodyPr>
          <a:lstStyle/>
          <a:p>
            <a:pPr lvl="0" algn="r" rtl="0">
              <a:lnSpc>
                <a:spcPct val="115000"/>
              </a:lnSpc>
              <a:spcBef>
                <a:spcPts val="0"/>
              </a:spcBef>
              <a:buNone/>
            </a:pPr>
            <a:r>
              <a:rPr lang="en" sz="1000">
                <a:solidFill>
                  <a:srgbClr val="999999"/>
                </a:solidFill>
                <a:latin typeface="Roboto"/>
                <a:ea typeface="Roboto"/>
                <a:cs typeface="Roboto"/>
                <a:sym typeface="Roboto"/>
              </a:rPr>
              <a:t>INDUCE</a:t>
            </a:r>
          </a:p>
        </p:txBody>
      </p:sp>
      <p:sp>
        <p:nvSpPr>
          <p:cNvPr id="374" name="Shape 374"/>
          <p:cNvSpPr/>
          <p:nvPr/>
        </p:nvSpPr>
        <p:spPr>
          <a:xfrm>
            <a:off x="5436325" y="1468475"/>
            <a:ext cx="1162800" cy="820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5" name="Shape 375"/>
          <p:cNvSpPr txBox="1">
            <a:spLocks noGrp="1"/>
          </p:cNvSpPr>
          <p:nvPr>
            <p:ph type="title"/>
          </p:nvPr>
        </p:nvSpPr>
        <p:spPr>
          <a:xfrm>
            <a:off x="5440050" y="1537225"/>
            <a:ext cx="1211700" cy="7650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434343"/>
                </a:solidFill>
                <a:latin typeface="Roboto"/>
                <a:ea typeface="Roboto"/>
                <a:cs typeface="Roboto"/>
                <a:sym typeface="Roboto"/>
              </a:rPr>
              <a:t>Facebook</a:t>
            </a:r>
          </a:p>
          <a:p>
            <a:pPr lvl="0" rtl="0">
              <a:lnSpc>
                <a:spcPct val="115000"/>
              </a:lnSpc>
              <a:spcBef>
                <a:spcPts val="0"/>
              </a:spcBef>
              <a:buNone/>
            </a:pPr>
            <a:r>
              <a:rPr lang="en" sz="1000">
                <a:solidFill>
                  <a:srgbClr val="434343"/>
                </a:solidFill>
                <a:latin typeface="Roboto"/>
                <a:ea typeface="Roboto"/>
                <a:cs typeface="Roboto"/>
                <a:sym typeface="Roboto"/>
              </a:rPr>
              <a:t>Third party studio</a:t>
            </a:r>
          </a:p>
          <a:p>
            <a:pPr lvl="0" rtl="0">
              <a:lnSpc>
                <a:spcPct val="115000"/>
              </a:lnSpc>
              <a:spcBef>
                <a:spcPts val="0"/>
              </a:spcBef>
              <a:buNone/>
            </a:pPr>
            <a:r>
              <a:rPr lang="en" sz="1000">
                <a:solidFill>
                  <a:srgbClr val="434343"/>
                </a:solidFill>
                <a:latin typeface="Roboto"/>
                <a:ea typeface="Roboto"/>
                <a:cs typeface="Roboto"/>
                <a:sym typeface="Roboto"/>
              </a:rPr>
              <a:t>Self-record</a:t>
            </a:r>
          </a:p>
          <a:p>
            <a:pPr lvl="0" rtl="0">
              <a:lnSpc>
                <a:spcPct val="115000"/>
              </a:lnSpc>
              <a:spcBef>
                <a:spcPts val="0"/>
              </a:spcBef>
              <a:buNone/>
            </a:pPr>
            <a:endParaRPr sz="1000">
              <a:solidFill>
                <a:srgbClr val="434343"/>
              </a:solidFill>
              <a:latin typeface="Roboto"/>
              <a:ea typeface="Roboto"/>
              <a:cs typeface="Roboto"/>
              <a:sym typeface="Roboto"/>
            </a:endParaRPr>
          </a:p>
          <a:p>
            <a:pPr lvl="0" algn="r" rtl="0">
              <a:spcBef>
                <a:spcPts val="0"/>
              </a:spcBef>
              <a:buClr>
                <a:schemeClr val="dk1"/>
              </a:buClr>
              <a:buSzPct val="110000"/>
              <a:buFont typeface="Arial"/>
              <a:buNone/>
            </a:pPr>
            <a:endParaRPr sz="1000">
              <a:solidFill>
                <a:srgbClr val="434343"/>
              </a:solidFill>
              <a:latin typeface="Roboto"/>
              <a:ea typeface="Roboto"/>
              <a:cs typeface="Roboto"/>
              <a:sym typeface="Roboto"/>
            </a:endParaRPr>
          </a:p>
        </p:txBody>
      </p:sp>
      <p:sp>
        <p:nvSpPr>
          <p:cNvPr id="376" name="Shape 376"/>
          <p:cNvSpPr txBox="1">
            <a:spLocks noGrp="1"/>
          </p:cNvSpPr>
          <p:nvPr>
            <p:ph type="title"/>
          </p:nvPr>
        </p:nvSpPr>
        <p:spPr>
          <a:xfrm>
            <a:off x="5523650" y="900825"/>
            <a:ext cx="965100" cy="415200"/>
          </a:xfrm>
          <a:prstGeom prst="rect">
            <a:avLst/>
          </a:prstGeom>
        </p:spPr>
        <p:txBody>
          <a:bodyPr lIns="91425" tIns="91425" rIns="91425" bIns="91425" anchor="t" anchorCtr="0">
            <a:noAutofit/>
          </a:bodyPr>
          <a:lstStyle/>
          <a:p>
            <a:pPr lvl="0" algn="ctr" rtl="0">
              <a:lnSpc>
                <a:spcPct val="100000"/>
              </a:lnSpc>
              <a:spcBef>
                <a:spcPts val="0"/>
              </a:spcBef>
              <a:buNone/>
            </a:pPr>
            <a:r>
              <a:rPr lang="en" sz="1200">
                <a:solidFill>
                  <a:srgbClr val="3C78D8"/>
                </a:solidFill>
                <a:latin typeface="Bree Serif"/>
                <a:ea typeface="Bree Serif"/>
                <a:cs typeface="Bree Serif"/>
                <a:sym typeface="Bree Serif"/>
              </a:rPr>
              <a:t>Content Provider</a:t>
            </a:r>
          </a:p>
          <a:p>
            <a:pPr lvl="0" algn="ctr" rtl="0">
              <a:lnSpc>
                <a:spcPct val="100000"/>
              </a:lnSpc>
              <a:spcBef>
                <a:spcPts val="0"/>
              </a:spcBef>
              <a:buClr>
                <a:schemeClr val="dk1"/>
              </a:buClr>
              <a:buSzPct val="91666"/>
              <a:buFont typeface="Arial"/>
              <a:buNone/>
            </a:pPr>
            <a:endParaRPr sz="1200">
              <a:solidFill>
                <a:srgbClr val="3C78D8"/>
              </a:solidFill>
              <a:latin typeface="Bree Serif"/>
              <a:ea typeface="Bree Serif"/>
              <a:cs typeface="Bree Serif"/>
              <a:sym typeface="Bree Serif"/>
            </a:endParaRPr>
          </a:p>
        </p:txBody>
      </p:sp>
      <p:cxnSp>
        <p:nvCxnSpPr>
          <p:cNvPr id="377" name="Shape 377"/>
          <p:cNvCxnSpPr/>
          <p:nvPr/>
        </p:nvCxnSpPr>
        <p:spPr>
          <a:xfrm>
            <a:off x="5990450" y="2360075"/>
            <a:ext cx="0" cy="580800"/>
          </a:xfrm>
          <a:prstGeom prst="straightConnector1">
            <a:avLst/>
          </a:prstGeom>
          <a:noFill/>
          <a:ln w="9525" cap="flat" cmpd="sng">
            <a:solidFill>
              <a:srgbClr val="999999"/>
            </a:solidFill>
            <a:prstDash val="solid"/>
            <a:round/>
            <a:headEnd type="none" w="lg" len="lg"/>
            <a:tailEnd type="triangle" w="lg" len="lg"/>
          </a:ln>
        </p:spPr>
      </p:cxnSp>
      <p:sp>
        <p:nvSpPr>
          <p:cNvPr id="378" name="Shape 378"/>
          <p:cNvSpPr txBox="1">
            <a:spLocks noGrp="1"/>
          </p:cNvSpPr>
          <p:nvPr>
            <p:ph type="title"/>
          </p:nvPr>
        </p:nvSpPr>
        <p:spPr>
          <a:xfrm>
            <a:off x="5990450" y="2434700"/>
            <a:ext cx="965100" cy="336300"/>
          </a:xfrm>
          <a:prstGeom prst="rect">
            <a:avLst/>
          </a:prstGeom>
        </p:spPr>
        <p:txBody>
          <a:bodyPr lIns="91425" tIns="91425" rIns="91425" bIns="91425" anchor="t" anchorCtr="0">
            <a:noAutofit/>
          </a:bodyPr>
          <a:lstStyle/>
          <a:p>
            <a:pPr lvl="0" rtl="0">
              <a:lnSpc>
                <a:spcPct val="115000"/>
              </a:lnSpc>
              <a:spcBef>
                <a:spcPts val="0"/>
              </a:spcBef>
              <a:buNone/>
            </a:pPr>
            <a:r>
              <a:rPr lang="en" sz="1000">
                <a:solidFill>
                  <a:srgbClr val="999999"/>
                </a:solidFill>
                <a:latin typeface="Roboto"/>
                <a:ea typeface="Roboto"/>
                <a:cs typeface="Roboto"/>
                <a:sym typeface="Roboto"/>
              </a:rPr>
              <a:t>SUPPORT</a:t>
            </a:r>
          </a:p>
          <a:p>
            <a:pPr lvl="0" algn="r" rtl="0">
              <a:spcBef>
                <a:spcPts val="0"/>
              </a:spcBef>
              <a:buClr>
                <a:schemeClr val="dk1"/>
              </a:buClr>
              <a:buSzPct val="110000"/>
              <a:buFont typeface="Arial"/>
              <a:buNone/>
            </a:pPr>
            <a:endParaRPr sz="1000">
              <a:solidFill>
                <a:srgbClr val="999999"/>
              </a:solidFill>
              <a:latin typeface="Roboto"/>
              <a:ea typeface="Roboto"/>
              <a:cs typeface="Roboto"/>
              <a:sym typeface="Roboto"/>
            </a:endParaRPr>
          </a:p>
        </p:txBody>
      </p:sp>
      <p:sp>
        <p:nvSpPr>
          <p:cNvPr id="379" name="Shape 37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body" idx="2"/>
          </p:nvPr>
        </p:nvSpPr>
        <p:spPr>
          <a:xfrm>
            <a:off x="311700" y="1359700"/>
            <a:ext cx="3666900" cy="1573800"/>
          </a:xfrm>
          <a:prstGeom prst="rect">
            <a:avLst/>
          </a:prstGeom>
        </p:spPr>
        <p:txBody>
          <a:bodyPr lIns="91425" tIns="91425" rIns="91425" bIns="91425" anchor="t" anchorCtr="0">
            <a:noAutofit/>
          </a:bodyPr>
          <a:lstStyle/>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could </a:t>
            </a:r>
            <a:r>
              <a:rPr lang="en" sz="1200" b="1">
                <a:solidFill>
                  <a:srgbClr val="434343"/>
                </a:solidFill>
                <a:latin typeface="Roboto"/>
                <a:ea typeface="Roboto"/>
                <a:cs typeface="Roboto"/>
                <a:sym typeface="Roboto"/>
              </a:rPr>
              <a:t>date back their memories</a:t>
            </a:r>
            <a:r>
              <a:rPr lang="en" sz="1200">
                <a:solidFill>
                  <a:srgbClr val="434343"/>
                </a:solidFill>
                <a:latin typeface="Roboto"/>
                <a:ea typeface="Roboto"/>
                <a:cs typeface="Roboto"/>
                <a:sym typeface="Roboto"/>
              </a:rPr>
              <a:t> through VR video before bedtime</a:t>
            </a:r>
          </a:p>
          <a:p>
            <a:pPr marL="457200" lvl="0" indent="-304800" rtl="0">
              <a:lnSpc>
                <a:spcPct val="100000"/>
              </a:lnSpc>
              <a:spcBef>
                <a:spcPts val="0"/>
              </a:spcBef>
              <a:spcAft>
                <a:spcPts val="1000"/>
              </a:spcAft>
              <a:buClr>
                <a:srgbClr val="434343"/>
              </a:buClr>
              <a:buSzPct val="100000"/>
              <a:buFont typeface="Roboto"/>
            </a:pPr>
            <a:r>
              <a:rPr lang="en" sz="1200" b="1">
                <a:solidFill>
                  <a:srgbClr val="434343"/>
                </a:solidFill>
                <a:latin typeface="Roboto"/>
                <a:ea typeface="Roboto"/>
                <a:cs typeface="Roboto"/>
                <a:sym typeface="Roboto"/>
              </a:rPr>
              <a:t>Stronger connections</a:t>
            </a:r>
            <a:r>
              <a:rPr lang="en" sz="1200">
                <a:solidFill>
                  <a:srgbClr val="434343"/>
                </a:solidFill>
                <a:latin typeface="Roboto"/>
                <a:ea typeface="Roboto"/>
                <a:cs typeface="Roboto"/>
                <a:sym typeface="Roboto"/>
              </a:rPr>
              <a:t> with memorable friends and events.</a:t>
            </a:r>
          </a:p>
          <a:p>
            <a:pPr marL="457200" lvl="0" indent="-304800" rtl="0">
              <a:lnSpc>
                <a:spcPct val="100000"/>
              </a:lnSpc>
              <a:spcBef>
                <a:spcPts val="0"/>
              </a:spcBef>
              <a:spcAft>
                <a:spcPts val="1000"/>
              </a:spcAft>
              <a:buClr>
                <a:srgbClr val="434343"/>
              </a:buClr>
              <a:buSzPct val="100000"/>
              <a:buFont typeface="Roboto"/>
            </a:pPr>
            <a:r>
              <a:rPr lang="en" sz="1200" b="1">
                <a:solidFill>
                  <a:srgbClr val="434343"/>
                </a:solidFill>
                <a:latin typeface="Roboto"/>
                <a:ea typeface="Roboto"/>
                <a:cs typeface="Roboto"/>
                <a:sym typeface="Roboto"/>
              </a:rPr>
              <a:t>Better sleeping experience</a:t>
            </a:r>
            <a:r>
              <a:rPr lang="en" sz="1200">
                <a:solidFill>
                  <a:srgbClr val="434343"/>
                </a:solidFill>
                <a:latin typeface="Roboto"/>
                <a:ea typeface="Roboto"/>
                <a:cs typeface="Roboto"/>
                <a:sym typeface="Roboto"/>
              </a:rPr>
              <a:t> with sweet dream induced by the device</a:t>
            </a:r>
          </a:p>
        </p:txBody>
      </p:sp>
      <p:pic>
        <p:nvPicPr>
          <p:cNvPr id="385" name="Shape 385"/>
          <p:cNvPicPr preferRelativeResize="0"/>
          <p:nvPr/>
        </p:nvPicPr>
        <p:blipFill>
          <a:blip r:embed="rId3">
            <a:alphaModFix/>
          </a:blip>
          <a:stretch>
            <a:fillRect/>
          </a:stretch>
        </p:blipFill>
        <p:spPr>
          <a:xfrm>
            <a:off x="4450548" y="1359701"/>
            <a:ext cx="2506349" cy="1421824"/>
          </a:xfrm>
          <a:prstGeom prst="rect">
            <a:avLst/>
          </a:prstGeom>
          <a:noFill/>
          <a:ln>
            <a:noFill/>
          </a:ln>
        </p:spPr>
      </p:pic>
      <p:sp>
        <p:nvSpPr>
          <p:cNvPr id="386" name="Shape 386"/>
          <p:cNvSpPr txBox="1">
            <a:spLocks noGrp="1"/>
          </p:cNvSpPr>
          <p:nvPr>
            <p:ph type="title"/>
          </p:nvPr>
        </p:nvSpPr>
        <p:spPr>
          <a:xfrm>
            <a:off x="269825" y="292625"/>
            <a:ext cx="3066300" cy="3672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87" name="Shape 387"/>
          <p:cNvSpPr txBox="1">
            <a:spLocks noGrp="1"/>
          </p:cNvSpPr>
          <p:nvPr>
            <p:ph type="title"/>
          </p:nvPr>
        </p:nvSpPr>
        <p:spPr>
          <a:xfrm>
            <a:off x="722075" y="914787"/>
            <a:ext cx="2754300" cy="360900"/>
          </a:xfrm>
          <a:prstGeom prst="rect">
            <a:avLst/>
          </a:prstGeom>
        </p:spPr>
        <p:txBody>
          <a:bodyPr lIns="91425" tIns="91425" rIns="91425" bIns="91425" anchor="t" anchorCtr="0">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
        <p:nvSpPr>
          <p:cNvPr id="388" name="Shape 3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p:nvPr/>
        </p:nvSpPr>
        <p:spPr>
          <a:xfrm>
            <a:off x="311700" y="591075"/>
            <a:ext cx="44754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Business values for Facebook</a:t>
            </a:r>
          </a:p>
        </p:txBody>
      </p:sp>
      <p:graphicFrame>
        <p:nvGraphicFramePr>
          <p:cNvPr id="394" name="Shape 394"/>
          <p:cNvGraphicFramePr/>
          <p:nvPr/>
        </p:nvGraphicFramePr>
        <p:xfrm>
          <a:off x="565175" y="2258412"/>
          <a:ext cx="3000000" cy="3000000"/>
        </p:xfrm>
        <a:graphic>
          <a:graphicData uri="http://schemas.openxmlformats.org/drawingml/2006/table">
            <a:tbl>
              <a:tblPr>
                <a:noFill/>
                <a:tableStyleId>{B4D1036C-FE1C-4B9C-85FA-14B52413F20D}</a:tableStyleId>
              </a:tblPr>
              <a:tblGrid>
                <a:gridCol w="1991975"/>
                <a:gridCol w="1855125"/>
                <a:gridCol w="1853175"/>
                <a:gridCol w="2032700"/>
              </a:tblGrid>
              <a:tr h="329550">
                <a:tc>
                  <a:txBody>
                    <a:bodyPr/>
                    <a:lstStyle/>
                    <a:p>
                      <a:pPr lvl="0" rtl="0">
                        <a:spcBef>
                          <a:spcPts val="0"/>
                        </a:spcBef>
                        <a:buNone/>
                      </a:pPr>
                      <a:endParaRPr sz="900" b="1">
                        <a:latin typeface="Roboto"/>
                        <a:ea typeface="Roboto"/>
                        <a:cs typeface="Roboto"/>
                        <a:sym typeface="Roboto"/>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rtl="0">
                        <a:spcBef>
                          <a:spcPts val="0"/>
                        </a:spcBef>
                        <a:buNone/>
                      </a:pPr>
                      <a:r>
                        <a:rPr lang="en" sz="900" b="1">
                          <a:latin typeface="Roboto"/>
                          <a:ea typeface="Roboto"/>
                          <a:cs typeface="Roboto"/>
                          <a:sym typeface="Roboto"/>
                        </a:rPr>
                        <a:t>Host events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rtl="0">
                        <a:spcBef>
                          <a:spcPts val="0"/>
                        </a:spcBef>
                        <a:buNone/>
                      </a:pPr>
                      <a:r>
                        <a:rPr lang="en" sz="900" b="1">
                          <a:latin typeface="Roboto"/>
                          <a:ea typeface="Roboto"/>
                          <a:cs typeface="Roboto"/>
                          <a:sym typeface="Roboto"/>
                        </a:rPr>
                        <a:t>VR gallery</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rtl="0">
                        <a:spcBef>
                          <a:spcPts val="0"/>
                        </a:spcBef>
                        <a:buNone/>
                      </a:pPr>
                      <a:r>
                        <a:rPr lang="en" sz="900" b="1">
                          <a:solidFill>
                            <a:schemeClr val="dk1"/>
                          </a:solidFill>
                          <a:latin typeface="Roboto"/>
                          <a:ea typeface="Roboto"/>
                          <a:cs typeface="Roboto"/>
                          <a:sym typeface="Roboto"/>
                        </a:rPr>
                        <a:t>Dream Inducer</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r>
              <a:tr h="458525">
                <a:tc>
                  <a:txBody>
                    <a:bodyPr/>
                    <a:lstStyle/>
                    <a:p>
                      <a:pPr lvl="0">
                        <a:spcBef>
                          <a:spcPts val="0"/>
                        </a:spcBef>
                        <a:buNone/>
                      </a:pPr>
                      <a:r>
                        <a:rPr lang="en" sz="900" b="1">
                          <a:latin typeface="Roboto"/>
                          <a:ea typeface="Roboto"/>
                          <a:cs typeface="Roboto"/>
                          <a:sym typeface="Roboto"/>
                        </a:rPr>
                        <a:t>Technological feasibility</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rtl="0">
                        <a:spcBef>
                          <a:spcPts val="0"/>
                        </a:spcBef>
                        <a:buNone/>
                      </a:pPr>
                      <a:r>
                        <a:rPr lang="en" sz="900">
                          <a:latin typeface="Roboto"/>
                          <a:ea typeface="Roboto"/>
                          <a:cs typeface="Roboto"/>
                          <a:sym typeface="Roboto"/>
                        </a:rPr>
                        <a:t>3D environment</a:t>
                      </a:r>
                    </a:p>
                    <a:p>
                      <a:pPr lvl="0" rtl="0">
                        <a:spcBef>
                          <a:spcPts val="0"/>
                        </a:spcBef>
                        <a:buClr>
                          <a:srgbClr val="000000"/>
                        </a:buClr>
                        <a:buSzPct val="122222"/>
                        <a:buFont typeface="Arial"/>
                        <a:buNone/>
                      </a:pPr>
                      <a:r>
                        <a:rPr lang="en" sz="900">
                          <a:latin typeface="Roboto"/>
                          <a:ea typeface="Roboto"/>
                          <a:cs typeface="Roboto"/>
                          <a:sym typeface="Roboto"/>
                        </a:rPr>
                        <a:t>half real/half avatar</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rtl="0">
                        <a:spcBef>
                          <a:spcPts val="0"/>
                        </a:spcBef>
                        <a:buNone/>
                      </a:pPr>
                      <a:r>
                        <a:rPr lang="en" sz="900">
                          <a:latin typeface="Roboto"/>
                          <a:ea typeface="Roboto"/>
                          <a:cs typeface="Roboto"/>
                          <a:sym typeface="Roboto"/>
                        </a:rPr>
                        <a:t>Google cardboard</a:t>
                      </a:r>
                    </a:p>
                    <a:p>
                      <a:pPr lvl="0" rtl="0">
                        <a:spcBef>
                          <a:spcPts val="0"/>
                        </a:spcBef>
                        <a:buNone/>
                      </a:pPr>
                      <a:r>
                        <a:rPr lang="en" sz="900">
                          <a:latin typeface="Roboto"/>
                          <a:ea typeface="Roboto"/>
                          <a:cs typeface="Roboto"/>
                          <a:sym typeface="Roboto"/>
                        </a:rPr>
                        <a:t>controller</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rtl="0">
                        <a:spcBef>
                          <a:spcPts val="0"/>
                        </a:spcBef>
                        <a:buNone/>
                      </a:pPr>
                      <a:r>
                        <a:rPr lang="en" sz="900">
                          <a:solidFill>
                            <a:schemeClr val="dk1"/>
                          </a:solidFill>
                          <a:latin typeface="Roboto"/>
                          <a:ea typeface="Roboto"/>
                          <a:cs typeface="Roboto"/>
                          <a:sym typeface="Roboto"/>
                        </a:rPr>
                        <a:t>Emotion analyzer</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r>
              <a:tr h="458525">
                <a:tc>
                  <a:txBody>
                    <a:bodyPr/>
                    <a:lstStyle/>
                    <a:p>
                      <a:pPr lvl="0">
                        <a:spcBef>
                          <a:spcPts val="0"/>
                        </a:spcBef>
                        <a:buNone/>
                      </a:pPr>
                      <a:r>
                        <a:rPr lang="en" sz="900" b="1">
                          <a:latin typeface="Roboto"/>
                          <a:ea typeface="Roboto"/>
                          <a:cs typeface="Roboto"/>
                          <a:sym typeface="Roboto"/>
                        </a:rPr>
                        <a:t>Revenue possibility</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rtl="0">
                        <a:spcBef>
                          <a:spcPts val="0"/>
                        </a:spcBef>
                        <a:buNone/>
                      </a:pPr>
                      <a:r>
                        <a:rPr lang="en" sz="900">
                          <a:solidFill>
                            <a:schemeClr val="dk1"/>
                          </a:solidFill>
                          <a:latin typeface="Roboto"/>
                          <a:ea typeface="Roboto"/>
                          <a:cs typeface="Roboto"/>
                          <a:sym typeface="Roboto"/>
                        </a:rPr>
                        <a:t>Increase average time spent on Facebook and bring more ads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rtl="0">
                        <a:spcBef>
                          <a:spcPts val="0"/>
                        </a:spcBef>
                        <a:buNone/>
                      </a:pPr>
                      <a:r>
                        <a:rPr lang="en" sz="900">
                          <a:solidFill>
                            <a:schemeClr val="dk1"/>
                          </a:solidFill>
                          <a:latin typeface="Roboto"/>
                          <a:ea typeface="Roboto"/>
                          <a:cs typeface="Roboto"/>
                          <a:sym typeface="Roboto"/>
                        </a:rPr>
                        <a:t>Increase average time spent on Facebook and bring more ads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rtl="0">
                        <a:spcBef>
                          <a:spcPts val="0"/>
                        </a:spcBef>
                        <a:buNone/>
                      </a:pPr>
                      <a:r>
                        <a:rPr lang="en" sz="900">
                          <a:solidFill>
                            <a:schemeClr val="dk1"/>
                          </a:solidFill>
                          <a:latin typeface="Roboto"/>
                          <a:ea typeface="Roboto"/>
                          <a:cs typeface="Roboto"/>
                          <a:sym typeface="Roboto"/>
                        </a:rPr>
                        <a:t>Charge users for better service</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r>
              <a:tr h="458525">
                <a:tc>
                  <a:txBody>
                    <a:bodyPr/>
                    <a:lstStyle/>
                    <a:p>
                      <a:pPr lvl="0" rtl="0">
                        <a:spcBef>
                          <a:spcPts val="0"/>
                        </a:spcBef>
                        <a:buClr>
                          <a:srgbClr val="000000"/>
                        </a:buClr>
                        <a:buSzPct val="122222"/>
                        <a:buFont typeface="Arial"/>
                        <a:buNone/>
                      </a:pPr>
                      <a:r>
                        <a:rPr lang="en" sz="900" b="1">
                          <a:latin typeface="Roboto"/>
                          <a:ea typeface="Roboto"/>
                          <a:cs typeface="Roboto"/>
                          <a:sym typeface="Roboto"/>
                        </a:rPr>
                        <a:t>Strategic fits with Facebook goals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spcBef>
                          <a:spcPts val="0"/>
                        </a:spcBef>
                        <a:buNone/>
                      </a:pPr>
                      <a:r>
                        <a:rPr lang="en" sz="900">
                          <a:latin typeface="Roboto"/>
                          <a:ea typeface="Roboto"/>
                          <a:cs typeface="Roboto"/>
                          <a:sym typeface="Roboto"/>
                        </a:rPr>
                        <a:t>Bring engaging environment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spcBef>
                          <a:spcPts val="0"/>
                        </a:spcBef>
                        <a:buNone/>
                      </a:pPr>
                      <a:r>
                        <a:rPr lang="en" sz="900">
                          <a:latin typeface="Roboto"/>
                          <a:ea typeface="Roboto"/>
                          <a:cs typeface="Roboto"/>
                          <a:sym typeface="Roboto"/>
                        </a:rPr>
                        <a:t>Offer the way of creating richer contents to users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spcBef>
                          <a:spcPts val="0"/>
                        </a:spcBef>
                        <a:buNone/>
                      </a:pPr>
                      <a:r>
                        <a:rPr lang="en" sz="900">
                          <a:latin typeface="Roboto"/>
                          <a:ea typeface="Roboto"/>
                          <a:cs typeface="Roboto"/>
                          <a:sym typeface="Roboto"/>
                        </a:rPr>
                        <a:t>Explore the opportunity to offer more intuitive, personalized contents, stronger bonds with users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r>
            </a:tbl>
          </a:graphicData>
        </a:graphic>
      </p:graphicFrame>
      <p:sp>
        <p:nvSpPr>
          <p:cNvPr id="395" name="Shape 395"/>
          <p:cNvSpPr txBox="1"/>
          <p:nvPr/>
        </p:nvSpPr>
        <p:spPr>
          <a:xfrm>
            <a:off x="465150" y="962025"/>
            <a:ext cx="4221000" cy="10287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These three concepts have business values for Facebook as below.</a:t>
            </a:r>
          </a:p>
          <a:p>
            <a:pPr lvl="0" rtl="0">
              <a:spcBef>
                <a:spcPts val="0"/>
              </a:spcBef>
              <a:spcAft>
                <a:spcPts val="1000"/>
              </a:spcAft>
              <a:buNone/>
            </a:pPr>
            <a:r>
              <a:rPr lang="en" sz="1000">
                <a:solidFill>
                  <a:srgbClr val="434343"/>
                </a:solidFill>
                <a:latin typeface="Roboto"/>
                <a:ea typeface="Roboto"/>
                <a:cs typeface="Roboto"/>
                <a:sym typeface="Roboto"/>
              </a:rPr>
              <a:t>Host events and VR gallery are both technologically feasible and enhance Facebook's business. On the other hand, Dream Inducer needs technical development. Facebook might charge this service in case the contents are provided from third party.</a:t>
            </a:r>
          </a:p>
        </p:txBody>
      </p:sp>
      <p:sp>
        <p:nvSpPr>
          <p:cNvPr id="396" name="Shape 39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0"/>
        <p:cNvGrpSpPr/>
        <p:nvPr/>
      </p:nvGrpSpPr>
      <p:grpSpPr>
        <a:xfrm>
          <a:off x="0" y="0"/>
          <a:ext cx="0" cy="0"/>
          <a:chOff x="0" y="0"/>
          <a:chExt cx="0" cy="0"/>
        </a:xfrm>
      </p:grpSpPr>
      <p:sp>
        <p:nvSpPr>
          <p:cNvPr id="401" name="Shape 401"/>
          <p:cNvSpPr txBox="1">
            <a:spLocks noGrp="1"/>
          </p:cNvSpPr>
          <p:nvPr>
            <p:ph type="body" idx="1"/>
          </p:nvPr>
        </p:nvSpPr>
        <p:spPr>
          <a:xfrm>
            <a:off x="2572050" y="2006750"/>
            <a:ext cx="3999900" cy="631800"/>
          </a:xfrm>
          <a:prstGeom prst="rect">
            <a:avLst/>
          </a:prstGeom>
        </p:spPr>
        <p:txBody>
          <a:bodyPr lIns="91425" tIns="91425" rIns="91425" bIns="91425" anchor="t" anchorCtr="0">
            <a:noAutofit/>
          </a:bodyPr>
          <a:lstStyle/>
          <a:p>
            <a:pPr lvl="0" algn="ctr" rtl="0">
              <a:spcBef>
                <a:spcPts val="0"/>
              </a:spcBef>
              <a:buNone/>
            </a:pPr>
            <a:r>
              <a:rPr lang="en" sz="2400" b="1">
                <a:solidFill>
                  <a:srgbClr val="666666"/>
                </a:solidFill>
                <a:latin typeface="Bree Serif"/>
                <a:ea typeface="Bree Serif"/>
                <a:cs typeface="Bree Serif"/>
                <a:sym typeface="Bree Serif"/>
              </a:rPr>
              <a:t>Appendix</a:t>
            </a:r>
          </a:p>
        </p:txBody>
      </p:sp>
      <p:sp>
        <p:nvSpPr>
          <p:cNvPr id="402" name="Shape 40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19</a:t>
            </a:fld>
            <a:endParaRPr lang="en"/>
          </a:p>
        </p:txBody>
      </p:sp>
      <p:sp>
        <p:nvSpPr>
          <p:cNvPr id="403" name="Shape 403"/>
          <p:cNvSpPr txBox="1"/>
          <p:nvPr/>
        </p:nvSpPr>
        <p:spPr>
          <a:xfrm>
            <a:off x="523425" y="2814925"/>
            <a:ext cx="2273100" cy="22419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Trend Matrix</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Social Media From...to Exploration</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New Features on a Social Media</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Eras Map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Value Web</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Research Participant Map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User Observation Database</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User Interview</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Main Insights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
            </a:r>
            <a:br>
              <a:rPr lang="en" sz="1000">
                <a:solidFill>
                  <a:srgbClr val="434343"/>
                </a:solidFill>
                <a:latin typeface="Roboto"/>
                <a:ea typeface="Roboto"/>
                <a:cs typeface="Roboto"/>
                <a:sym typeface="Roboto"/>
              </a:rPr>
            </a:br>
            <a:endParaRPr lang="en" sz="1000">
              <a:solidFill>
                <a:srgbClr val="434343"/>
              </a:solidFill>
              <a:latin typeface="Roboto"/>
              <a:ea typeface="Roboto"/>
              <a:cs typeface="Roboto"/>
              <a:sym typeface="Roboto"/>
            </a:endParaRPr>
          </a:p>
        </p:txBody>
      </p:sp>
      <p:sp>
        <p:nvSpPr>
          <p:cNvPr id="404" name="Shape 404"/>
          <p:cNvSpPr txBox="1"/>
          <p:nvPr/>
        </p:nvSpPr>
        <p:spPr>
          <a:xfrm>
            <a:off x="3020275" y="2814925"/>
            <a:ext cx="1141200" cy="18483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3C78D8"/>
                </a:solidFill>
                <a:latin typeface="Roboto"/>
                <a:ea typeface="Roboto"/>
                <a:cs typeface="Roboto"/>
                <a:sym typeface="Roboto"/>
              </a:rPr>
              <a:t>22</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23</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24</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25</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26</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29</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30</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32</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34</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
            </a:r>
            <a:br>
              <a:rPr lang="en" sz="1000">
                <a:solidFill>
                  <a:srgbClr val="3C78D8"/>
                </a:solidFill>
                <a:latin typeface="Roboto"/>
                <a:ea typeface="Roboto"/>
                <a:cs typeface="Roboto"/>
                <a:sym typeface="Roboto"/>
              </a:rPr>
            </a:br>
            <a:endParaRPr lang="en" sz="1000">
              <a:solidFill>
                <a:srgbClr val="3C78D8"/>
              </a:solidFill>
              <a:latin typeface="Roboto"/>
              <a:ea typeface="Roboto"/>
              <a:cs typeface="Roboto"/>
              <a:sym typeface="Roboto"/>
            </a:endParaRPr>
          </a:p>
        </p:txBody>
      </p:sp>
      <p:sp>
        <p:nvSpPr>
          <p:cNvPr id="405" name="Shape 405"/>
          <p:cNvSpPr txBox="1"/>
          <p:nvPr/>
        </p:nvSpPr>
        <p:spPr>
          <a:xfrm>
            <a:off x="5017750" y="2814925"/>
            <a:ext cx="2273100" cy="18483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Design Principles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Facebook Platform Structure</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Design Context</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ERAF Map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Workshop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Ideas from Workshop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First Draft of Our Ideas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Drawings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Solution Evaluation </a:t>
            </a:r>
          </a:p>
        </p:txBody>
      </p:sp>
      <p:sp>
        <p:nvSpPr>
          <p:cNvPr id="406" name="Shape 406"/>
          <p:cNvSpPr txBox="1"/>
          <p:nvPr/>
        </p:nvSpPr>
        <p:spPr>
          <a:xfrm>
            <a:off x="7514600" y="2814925"/>
            <a:ext cx="1141200" cy="18483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3C78D8"/>
                </a:solidFill>
                <a:latin typeface="Roboto"/>
                <a:ea typeface="Roboto"/>
                <a:cs typeface="Roboto"/>
                <a:sym typeface="Roboto"/>
              </a:rPr>
              <a:t>35</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36</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37</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38</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39</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44</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45</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46</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53</a:t>
            </a:r>
            <a:br>
              <a:rPr lang="en" sz="1000">
                <a:solidFill>
                  <a:srgbClr val="3C78D8"/>
                </a:solidFill>
                <a:latin typeface="Roboto"/>
                <a:ea typeface="Roboto"/>
                <a:cs typeface="Roboto"/>
                <a:sym typeface="Roboto"/>
              </a:rPr>
            </a:br>
            <a:r>
              <a:rPr lang="en" sz="1000">
                <a:solidFill>
                  <a:srgbClr val="3C78D8"/>
                </a:solidFill>
                <a:latin typeface="Roboto"/>
                <a:ea typeface="Roboto"/>
                <a:cs typeface="Roboto"/>
                <a:sym typeface="Roboto"/>
              </a:rPr>
              <a:t/>
            </a:r>
            <a:br>
              <a:rPr lang="en" sz="1000">
                <a:solidFill>
                  <a:srgbClr val="3C78D8"/>
                </a:solidFill>
                <a:latin typeface="Roboto"/>
                <a:ea typeface="Roboto"/>
                <a:cs typeface="Roboto"/>
                <a:sym typeface="Roboto"/>
              </a:rPr>
            </a:br>
            <a:endParaRPr lang="en" sz="1000">
              <a:solidFill>
                <a:srgbClr val="3C78D8"/>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p:nvPr/>
        </p:nvSpPr>
        <p:spPr>
          <a:xfrm>
            <a:off x="0" y="1489925"/>
            <a:ext cx="9144000" cy="2153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157" name="Shape 157"/>
          <p:cNvPicPr preferRelativeResize="0"/>
          <p:nvPr/>
        </p:nvPicPr>
        <p:blipFill rotWithShape="1">
          <a:blip r:embed="rId3">
            <a:alphaModFix/>
          </a:blip>
          <a:srcRect l="5683" t="22015" r="28300"/>
          <a:stretch/>
        </p:blipFill>
        <p:spPr>
          <a:xfrm>
            <a:off x="415550" y="1699350"/>
            <a:ext cx="2609833" cy="1734249"/>
          </a:xfrm>
          <a:prstGeom prst="rect">
            <a:avLst/>
          </a:prstGeom>
          <a:noFill/>
          <a:ln>
            <a:noFill/>
          </a:ln>
        </p:spPr>
      </p:pic>
      <p:pic>
        <p:nvPicPr>
          <p:cNvPr id="158" name="Shape 158"/>
          <p:cNvPicPr preferRelativeResize="0"/>
          <p:nvPr/>
        </p:nvPicPr>
        <p:blipFill>
          <a:blip r:embed="rId4">
            <a:alphaModFix/>
          </a:blip>
          <a:stretch>
            <a:fillRect/>
          </a:stretch>
        </p:blipFill>
        <p:spPr>
          <a:xfrm>
            <a:off x="3270058" y="1699350"/>
            <a:ext cx="2609838" cy="1734249"/>
          </a:xfrm>
          <a:prstGeom prst="rect">
            <a:avLst/>
          </a:prstGeom>
          <a:noFill/>
          <a:ln>
            <a:noFill/>
          </a:ln>
        </p:spPr>
      </p:pic>
      <p:pic>
        <p:nvPicPr>
          <p:cNvPr id="159" name="Shape 159"/>
          <p:cNvPicPr preferRelativeResize="0"/>
          <p:nvPr/>
        </p:nvPicPr>
        <p:blipFill rotWithShape="1">
          <a:blip r:embed="rId5">
            <a:alphaModFix/>
          </a:blip>
          <a:srcRect l="7669" r="7677"/>
          <a:stretch/>
        </p:blipFill>
        <p:spPr>
          <a:xfrm>
            <a:off x="6124586" y="1699351"/>
            <a:ext cx="2609832" cy="1734248"/>
          </a:xfrm>
          <a:prstGeom prst="rect">
            <a:avLst/>
          </a:prstGeom>
          <a:noFill/>
          <a:ln>
            <a:noFill/>
          </a:ln>
        </p:spPr>
      </p:pic>
      <p:sp>
        <p:nvSpPr>
          <p:cNvPr id="160" name="Shape 160"/>
          <p:cNvSpPr txBox="1"/>
          <p:nvPr/>
        </p:nvSpPr>
        <p:spPr>
          <a:xfrm>
            <a:off x="1392557" y="1125125"/>
            <a:ext cx="655799" cy="364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Game</a:t>
            </a:r>
          </a:p>
        </p:txBody>
      </p:sp>
      <p:sp>
        <p:nvSpPr>
          <p:cNvPr id="161" name="Shape 161"/>
          <p:cNvSpPr txBox="1"/>
          <p:nvPr/>
        </p:nvSpPr>
        <p:spPr>
          <a:xfrm>
            <a:off x="3936010" y="1125125"/>
            <a:ext cx="1272000" cy="364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Simulation</a:t>
            </a:r>
          </a:p>
        </p:txBody>
      </p:sp>
      <p:sp>
        <p:nvSpPr>
          <p:cNvPr id="162" name="Shape 162"/>
          <p:cNvSpPr txBox="1"/>
          <p:nvPr/>
        </p:nvSpPr>
        <p:spPr>
          <a:xfrm>
            <a:off x="6835948" y="1125125"/>
            <a:ext cx="1187100" cy="364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3C78D8"/>
                </a:solidFill>
                <a:latin typeface="Bree Serif"/>
                <a:ea typeface="Bree Serif"/>
                <a:cs typeface="Bree Serif"/>
                <a:sym typeface="Bree Serif"/>
              </a:rPr>
              <a:t>Social VR</a:t>
            </a:r>
          </a:p>
        </p:txBody>
      </p:sp>
      <p:sp>
        <p:nvSpPr>
          <p:cNvPr id="163" name="Shape 163"/>
          <p:cNvSpPr txBox="1"/>
          <p:nvPr/>
        </p:nvSpPr>
        <p:spPr>
          <a:xfrm>
            <a:off x="311700" y="591075"/>
            <a:ext cx="3443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VR - how people feel real environment</a:t>
            </a:r>
          </a:p>
        </p:txBody>
      </p:sp>
      <p:sp>
        <p:nvSpPr>
          <p:cNvPr id="164" name="Shape 164"/>
          <p:cNvSpPr txBox="1"/>
          <p:nvPr/>
        </p:nvSpPr>
        <p:spPr>
          <a:xfrm>
            <a:off x="311700" y="3810225"/>
            <a:ext cx="6803400" cy="467400"/>
          </a:xfrm>
          <a:prstGeom prst="rect">
            <a:avLst/>
          </a:prstGeom>
          <a:noFill/>
          <a:ln>
            <a:noFill/>
          </a:ln>
        </p:spPr>
        <p:txBody>
          <a:bodyPr lIns="91425" tIns="91425" rIns="91425" bIns="91425" anchor="t" anchorCtr="0">
            <a:noAutofit/>
          </a:bodyPr>
          <a:lstStyle/>
          <a:p>
            <a:pPr lvl="0" rtl="0">
              <a:spcBef>
                <a:spcPts val="0"/>
              </a:spcBef>
              <a:buNone/>
            </a:pPr>
            <a:r>
              <a:rPr lang="en" sz="1000">
                <a:solidFill>
                  <a:schemeClr val="dk1"/>
                </a:solidFill>
                <a:latin typeface="Roboto"/>
                <a:ea typeface="Roboto"/>
                <a:cs typeface="Roboto"/>
                <a:sym typeface="Roboto"/>
              </a:rPr>
              <a:t>VR is a technology that we can experience real environment in a cyber space. It is originally developed in gaming and simulation areas, but we think there is a possibility to strengthen our connection between individuals.</a:t>
            </a:r>
          </a:p>
        </p:txBody>
      </p:sp>
      <p:sp>
        <p:nvSpPr>
          <p:cNvPr id="165" name="Shape 165"/>
          <p:cNvSpPr txBox="1"/>
          <p:nvPr/>
        </p:nvSpPr>
        <p:spPr>
          <a:xfrm>
            <a:off x="311700" y="4616775"/>
            <a:ext cx="5474400" cy="364800"/>
          </a:xfrm>
          <a:prstGeom prst="rect">
            <a:avLst/>
          </a:prstGeom>
          <a:noFill/>
          <a:ln>
            <a:noFill/>
          </a:ln>
        </p:spPr>
        <p:txBody>
          <a:bodyPr lIns="91425" tIns="91425" rIns="91425" bIns="91425" anchor="t" anchorCtr="0">
            <a:noAutofit/>
          </a:bodyPr>
          <a:lstStyle/>
          <a:p>
            <a:pPr lvl="0">
              <a:spcBef>
                <a:spcPts val="0"/>
              </a:spcBef>
              <a:buNone/>
            </a:pPr>
            <a:r>
              <a:rPr lang="en" sz="600"/>
              <a:t>https://www.youtube.com/watch?v=ggNvYqHKeaQ</a:t>
            </a:r>
          </a:p>
          <a:p>
            <a:pPr lvl="0">
              <a:spcBef>
                <a:spcPts val="0"/>
              </a:spcBef>
              <a:buNone/>
            </a:pPr>
            <a:r>
              <a:rPr lang="en" sz="600">
                <a:solidFill>
                  <a:schemeClr val="dk1"/>
                </a:solidFill>
              </a:rPr>
              <a:t>http://venturebeat.com/2014/10/01/a-true-virtual-showroom-lexus-and-oculus-rift-show-the-potential-sales-power-of-vr/</a:t>
            </a:r>
          </a:p>
          <a:p>
            <a:pPr lvl="0" rtl="0">
              <a:spcBef>
                <a:spcPts val="0"/>
              </a:spcBef>
              <a:buNone/>
            </a:pPr>
            <a:r>
              <a:rPr lang="en" sz="600">
                <a:solidFill>
                  <a:schemeClr val="dk1"/>
                </a:solidFill>
              </a:rPr>
              <a:t>http://www.recode.net/2016/4/13/11586098/watch-facebook-social-virtual-reality-demo</a:t>
            </a:r>
          </a:p>
        </p:txBody>
      </p:sp>
      <p:sp>
        <p:nvSpPr>
          <p:cNvPr id="166" name="Shape 16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
        <p:nvSpPr>
          <p:cNvPr id="167" name="Shape 167"/>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p:nvPr/>
        </p:nvSpPr>
        <p:spPr>
          <a:xfrm>
            <a:off x="283650" y="386175"/>
            <a:ext cx="5705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Trend matrix: Sharing information &amp; experience</a:t>
            </a:r>
          </a:p>
          <a:p>
            <a:pPr lvl="0" rtl="0">
              <a:spcBef>
                <a:spcPts val="0"/>
              </a:spcBef>
              <a:buNone/>
            </a:pPr>
            <a:endParaRPr>
              <a:solidFill>
                <a:srgbClr val="666666"/>
              </a:solidFill>
              <a:latin typeface="Bree Serif"/>
              <a:ea typeface="Bree Serif"/>
              <a:cs typeface="Bree Serif"/>
              <a:sym typeface="Bree Serif"/>
            </a:endParaRPr>
          </a:p>
        </p:txBody>
      </p:sp>
      <p:graphicFrame>
        <p:nvGraphicFramePr>
          <p:cNvPr id="412" name="Shape 412"/>
          <p:cNvGraphicFramePr/>
          <p:nvPr/>
        </p:nvGraphicFramePr>
        <p:xfrm>
          <a:off x="352400" y="941625"/>
          <a:ext cx="3000000" cy="3000000"/>
        </p:xfrm>
        <a:graphic>
          <a:graphicData uri="http://schemas.openxmlformats.org/drawingml/2006/table">
            <a:tbl>
              <a:tblPr>
                <a:noFill/>
                <a:tableStyleId>{AD53B9BE-07BC-44CA-B4FD-961E143777A3}</a:tableStyleId>
              </a:tblPr>
              <a:tblGrid>
                <a:gridCol w="1284550"/>
                <a:gridCol w="1949300"/>
                <a:gridCol w="3215900"/>
                <a:gridCol w="2030150"/>
              </a:tblGrid>
              <a:tr h="143675">
                <a:tc>
                  <a:txBody>
                    <a:bodyPr/>
                    <a:lstStyle/>
                    <a:p>
                      <a:pPr lvl="0" rtl="0">
                        <a:lnSpc>
                          <a:spcPct val="115000"/>
                        </a:lnSpc>
                        <a:spcBef>
                          <a:spcPts val="0"/>
                        </a:spcBef>
                        <a:buNone/>
                      </a:pPr>
                      <a:endParaRPr sz="800"/>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800"/>
                        <a:t>Formerly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800"/>
                        <a:t>Currently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800"/>
                        <a:t>Emerging</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1088550">
                <a:tc>
                  <a:txBody>
                    <a:bodyPr/>
                    <a:lstStyle/>
                    <a:p>
                      <a:pPr lvl="0" algn="ctr" rtl="0">
                        <a:lnSpc>
                          <a:spcPct val="115000"/>
                        </a:lnSpc>
                        <a:spcBef>
                          <a:spcPts val="0"/>
                        </a:spcBef>
                        <a:buNone/>
                      </a:pPr>
                      <a:r>
                        <a:rPr lang="en" sz="800"/>
                        <a:t>Technology</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Camera</a:t>
                      </a:r>
                    </a:p>
                    <a:p>
                      <a:pPr lvl="0" rtl="0">
                        <a:lnSpc>
                          <a:spcPct val="115000"/>
                        </a:lnSpc>
                        <a:spcBef>
                          <a:spcPts val="0"/>
                        </a:spcBef>
                        <a:buNone/>
                      </a:pPr>
                      <a:r>
                        <a:rPr lang="en" sz="800"/>
                        <a:t>Letter</a:t>
                      </a:r>
                    </a:p>
                    <a:p>
                      <a:pPr lvl="0" rtl="0">
                        <a:lnSpc>
                          <a:spcPct val="115000"/>
                        </a:lnSpc>
                        <a:spcBef>
                          <a:spcPts val="0"/>
                        </a:spcBef>
                        <a:buNone/>
                      </a:pPr>
                      <a:r>
                        <a:rPr lang="en" sz="800"/>
                        <a:t>Texting</a:t>
                      </a:r>
                    </a:p>
                    <a:p>
                      <a:pPr lvl="0" rtl="0">
                        <a:lnSpc>
                          <a:spcPct val="115000"/>
                        </a:lnSpc>
                        <a:spcBef>
                          <a:spcPts val="0"/>
                        </a:spcBef>
                        <a:buNone/>
                      </a:pPr>
                      <a:r>
                        <a:rPr lang="en" sz="800"/>
                        <a:t>Book</a:t>
                      </a:r>
                    </a:p>
                    <a:p>
                      <a:pPr lvl="0" rtl="0">
                        <a:lnSpc>
                          <a:spcPct val="115000"/>
                        </a:lnSpc>
                        <a:spcBef>
                          <a:spcPts val="0"/>
                        </a:spcBef>
                        <a:buNone/>
                      </a:pPr>
                      <a:r>
                        <a:rPr lang="en" sz="800"/>
                        <a:t>Fax</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p>
                      <a:pPr lvl="0" rtl="0">
                        <a:lnSpc>
                          <a:spcPct val="115000"/>
                        </a:lnSpc>
                        <a:spcBef>
                          <a:spcPts val="0"/>
                        </a:spcBef>
                        <a:buNone/>
                      </a:pPr>
                      <a:r>
                        <a:rPr lang="en" sz="800"/>
                        <a:t>Visualization</a:t>
                      </a:r>
                    </a:p>
                    <a:p>
                      <a:pPr lvl="0" rtl="0">
                        <a:lnSpc>
                          <a:spcPct val="115000"/>
                        </a:lnSpc>
                        <a:spcBef>
                          <a:spcPts val="0"/>
                        </a:spcBef>
                        <a:buNone/>
                      </a:pPr>
                      <a:r>
                        <a:rPr lang="en" sz="800"/>
                        <a:t>VR/AR</a:t>
                      </a:r>
                    </a:p>
                    <a:p>
                      <a:pPr lvl="0" rtl="0">
                        <a:lnSpc>
                          <a:spcPct val="115000"/>
                        </a:lnSpc>
                        <a:spcBef>
                          <a:spcPts val="0"/>
                        </a:spcBef>
                        <a:buNone/>
                      </a:pPr>
                      <a:r>
                        <a:rPr lang="en" sz="800"/>
                        <a:t>Social media (Facebook,Twitter,Instagram)</a:t>
                      </a:r>
                    </a:p>
                    <a:p>
                      <a:pPr lvl="0" rtl="0">
                        <a:lnSpc>
                          <a:spcPct val="115000"/>
                        </a:lnSpc>
                        <a:spcBef>
                          <a:spcPts val="0"/>
                        </a:spcBef>
                        <a:buNone/>
                      </a:pPr>
                      <a:r>
                        <a:rPr lang="en" sz="800"/>
                        <a:t>Skype/ FaceTime</a:t>
                      </a:r>
                    </a:p>
                    <a:p>
                      <a:pPr lvl="0" rtl="0">
                        <a:lnSpc>
                          <a:spcPct val="115000"/>
                        </a:lnSpc>
                        <a:spcBef>
                          <a:spcPts val="0"/>
                        </a:spcBef>
                        <a:buNone/>
                      </a:pPr>
                      <a:r>
                        <a:rPr lang="en" sz="800"/>
                        <a:t>3D printer data</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p>
                      <a:pPr lvl="0" rtl="0">
                        <a:lnSpc>
                          <a:spcPct val="115000"/>
                        </a:lnSpc>
                        <a:spcBef>
                          <a:spcPts val="0"/>
                        </a:spcBef>
                        <a:buNone/>
                      </a:pPr>
                      <a:r>
                        <a:rPr lang="en" sz="800"/>
                        <a:t>Emotional Connection, Feeling</a:t>
                      </a:r>
                    </a:p>
                    <a:p>
                      <a:pPr lvl="0" rtl="0">
                        <a:lnSpc>
                          <a:spcPct val="115000"/>
                        </a:lnSpc>
                        <a:spcBef>
                          <a:spcPts val="0"/>
                        </a:spcBef>
                        <a:buNone/>
                      </a:pPr>
                      <a:r>
                        <a:rPr lang="en" sz="800"/>
                        <a:t>VR + accessories(360 cameras)</a:t>
                      </a:r>
                    </a:p>
                    <a:p>
                      <a:pPr lvl="0" rtl="0">
                        <a:lnSpc>
                          <a:spcPct val="115000"/>
                        </a:lnSpc>
                        <a:spcBef>
                          <a:spcPts val="0"/>
                        </a:spcBef>
                        <a:buNone/>
                      </a:pPr>
                      <a:r>
                        <a:rPr lang="en" sz="800"/>
                        <a:t>Sensors (Sound, Smell, Taste, Touch)</a:t>
                      </a:r>
                    </a:p>
                    <a:p>
                      <a:pPr lvl="0" rtl="0">
                        <a:lnSpc>
                          <a:spcPct val="115000"/>
                        </a:lnSpc>
                        <a:spcBef>
                          <a:spcPts val="0"/>
                        </a:spcBef>
                        <a:buNone/>
                      </a:pPr>
                      <a:endParaRPr sz="8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19400">
                <a:tc>
                  <a:txBody>
                    <a:bodyPr/>
                    <a:lstStyle/>
                    <a:p>
                      <a:pPr lvl="0" algn="ctr" rtl="0">
                        <a:lnSpc>
                          <a:spcPct val="115000"/>
                        </a:lnSpc>
                        <a:spcBef>
                          <a:spcPts val="0"/>
                        </a:spcBef>
                        <a:buNone/>
                      </a:pPr>
                      <a:r>
                        <a:rPr lang="en" sz="800"/>
                        <a:t>Business</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Mail system</a:t>
                      </a:r>
                    </a:p>
                    <a:p>
                      <a:pPr lvl="0" rtl="0">
                        <a:lnSpc>
                          <a:spcPct val="115000"/>
                        </a:lnSpc>
                        <a:spcBef>
                          <a:spcPts val="0"/>
                        </a:spcBef>
                        <a:buNone/>
                      </a:pPr>
                      <a:r>
                        <a:rPr lang="en" sz="800"/>
                        <a:t>Publishers</a:t>
                      </a:r>
                    </a:p>
                    <a:p>
                      <a:pPr lvl="0" rtl="0">
                        <a:lnSpc>
                          <a:spcPct val="115000"/>
                        </a:lnSpc>
                        <a:spcBef>
                          <a:spcPts val="0"/>
                        </a:spcBef>
                        <a:buNone/>
                      </a:pPr>
                      <a:r>
                        <a:rPr lang="en" sz="800"/>
                        <a:t>(Book, magazine)</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Online platform (not physical, only data)</a:t>
                      </a:r>
                    </a:p>
                    <a:p>
                      <a:pPr lvl="0" rtl="0">
                        <a:lnSpc>
                          <a:spcPct val="115000"/>
                        </a:lnSpc>
                        <a:spcBef>
                          <a:spcPts val="0"/>
                        </a:spcBef>
                        <a:buNone/>
                      </a:pPr>
                      <a:r>
                        <a:rPr lang="en" sz="800"/>
                        <a:t>From one-to-one communication to share contents with the world</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19400">
                <a:tc>
                  <a:txBody>
                    <a:bodyPr/>
                    <a:lstStyle/>
                    <a:p>
                      <a:pPr lvl="0" algn="ctr" rtl="0">
                        <a:lnSpc>
                          <a:spcPct val="115000"/>
                        </a:lnSpc>
                        <a:spcBef>
                          <a:spcPts val="0"/>
                        </a:spcBef>
                        <a:buNone/>
                      </a:pPr>
                      <a:r>
                        <a:rPr lang="en" sz="800"/>
                        <a:t>People</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Mainly with Family &amp; Close Friends</a:t>
                      </a:r>
                    </a:p>
                    <a:p>
                      <a:pPr lvl="0" rtl="0">
                        <a:lnSpc>
                          <a:spcPct val="115000"/>
                        </a:lnSpc>
                        <a:spcBef>
                          <a:spcPts val="0"/>
                        </a:spcBef>
                        <a:buNone/>
                      </a:pPr>
                      <a:r>
                        <a:rPr lang="en" sz="800"/>
                        <a:t>Cost</a:t>
                      </a:r>
                    </a:p>
                    <a:p>
                      <a:pPr lvl="0" rtl="0">
                        <a:lnSpc>
                          <a:spcPct val="115000"/>
                        </a:lnSpc>
                        <a:spcBef>
                          <a:spcPts val="0"/>
                        </a:spcBef>
                        <a:buNone/>
                      </a:pPr>
                      <a:r>
                        <a:rPr lang="en" sz="800"/>
                        <a:t>Time consuming</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People who have a loose connection</a:t>
                      </a:r>
                    </a:p>
                    <a:p>
                      <a:pPr lvl="0" rtl="0">
                        <a:lnSpc>
                          <a:spcPct val="115000"/>
                        </a:lnSpc>
                        <a:spcBef>
                          <a:spcPts val="0"/>
                        </a:spcBef>
                        <a:buNone/>
                      </a:pPr>
                      <a:r>
                        <a:rPr lang="en" sz="800"/>
                        <a:t>Globally</a:t>
                      </a:r>
                    </a:p>
                    <a:p>
                      <a:pPr lvl="0" rtl="0">
                        <a:lnSpc>
                          <a:spcPct val="115000"/>
                        </a:lnSpc>
                        <a:spcBef>
                          <a:spcPts val="0"/>
                        </a:spcBef>
                        <a:buNone/>
                      </a:pPr>
                      <a:r>
                        <a:rPr lang="en" sz="800"/>
                        <a:t>Filtration/curation</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p>
                      <a:pPr lvl="0" rtl="0">
                        <a:lnSpc>
                          <a:spcPct val="115000"/>
                        </a:lnSpc>
                        <a:spcBef>
                          <a:spcPts val="0"/>
                        </a:spcBef>
                        <a:buNone/>
                      </a:pPr>
                      <a:r>
                        <a:rPr lang="en" sz="800"/>
                        <a:t>Personal business</a:t>
                      </a:r>
                    </a:p>
                    <a:p>
                      <a:pPr lvl="0" rtl="0">
                        <a:lnSpc>
                          <a:spcPct val="115000"/>
                        </a:lnSpc>
                        <a:spcBef>
                          <a:spcPts val="0"/>
                        </a:spcBef>
                        <a:buNone/>
                      </a:pPr>
                      <a:r>
                        <a:rPr lang="en" sz="800"/>
                        <a:t>Professional</a:t>
                      </a:r>
                    </a:p>
                    <a:p>
                      <a:pPr lvl="0" rtl="0">
                        <a:lnSpc>
                          <a:spcPct val="115000"/>
                        </a:lnSpc>
                        <a:spcBef>
                          <a:spcPts val="0"/>
                        </a:spcBef>
                        <a:buNone/>
                      </a:pPr>
                      <a:endParaRPr sz="8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20500">
                <a:tc>
                  <a:txBody>
                    <a:bodyPr/>
                    <a:lstStyle/>
                    <a:p>
                      <a:pPr lvl="0" algn="ctr" rtl="0">
                        <a:lnSpc>
                          <a:spcPct val="115000"/>
                        </a:lnSpc>
                        <a:spcBef>
                          <a:spcPts val="0"/>
                        </a:spcBef>
                        <a:buNone/>
                      </a:pPr>
                      <a:r>
                        <a:rPr lang="en" sz="800"/>
                        <a:t>Culture</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Bad Accessibility</a:t>
                      </a:r>
                    </a:p>
                    <a:p>
                      <a:pPr lvl="0" rtl="0">
                        <a:lnSpc>
                          <a:spcPct val="115000"/>
                        </a:lnSpc>
                        <a:spcBef>
                          <a:spcPts val="0"/>
                        </a:spcBef>
                        <a:buNone/>
                      </a:pPr>
                      <a:r>
                        <a:rPr lang="en" sz="800"/>
                        <a:t>Same/Close</a:t>
                      </a:r>
                    </a:p>
                    <a:p>
                      <a:pPr lvl="0" rtl="0">
                        <a:lnSpc>
                          <a:spcPct val="115000"/>
                        </a:lnSpc>
                        <a:spcBef>
                          <a:spcPts val="0"/>
                        </a:spcBef>
                        <a:buNone/>
                      </a:pPr>
                      <a:r>
                        <a:rPr lang="en" sz="800"/>
                        <a:t>Special Occasion</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Better Accessibility</a:t>
                      </a:r>
                    </a:p>
                    <a:p>
                      <a:pPr lvl="0" rtl="0">
                        <a:lnSpc>
                          <a:spcPct val="115000"/>
                        </a:lnSpc>
                        <a:spcBef>
                          <a:spcPts val="0"/>
                        </a:spcBef>
                        <a:buNone/>
                      </a:pPr>
                      <a:r>
                        <a:rPr lang="en" sz="800"/>
                        <a:t>Open/Broad</a:t>
                      </a:r>
                    </a:p>
                    <a:p>
                      <a:pPr lvl="0" rtl="0">
                        <a:lnSpc>
                          <a:spcPct val="115000"/>
                        </a:lnSpc>
                        <a:spcBef>
                          <a:spcPts val="0"/>
                        </a:spcBef>
                        <a:buNone/>
                      </a:pPr>
                      <a:r>
                        <a:rPr lang="en" sz="800"/>
                        <a:t>Daily life</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Private/public</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618875">
                <a:tc>
                  <a:txBody>
                    <a:bodyPr/>
                    <a:lstStyle/>
                    <a:p>
                      <a:pPr lvl="0" algn="ctr" rtl="0">
                        <a:lnSpc>
                          <a:spcPct val="115000"/>
                        </a:lnSpc>
                        <a:spcBef>
                          <a:spcPts val="0"/>
                        </a:spcBef>
                        <a:buNone/>
                      </a:pPr>
                      <a:r>
                        <a:rPr lang="en" sz="800"/>
                        <a:t>Policy</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800"/>
                        <a:t>No illegal contents</a:t>
                      </a:r>
                    </a:p>
                    <a:p>
                      <a:pPr lvl="0" rtl="0">
                        <a:lnSpc>
                          <a:spcPct val="115000"/>
                        </a:lnSpc>
                        <a:spcBef>
                          <a:spcPts val="0"/>
                        </a:spcBef>
                        <a:buNone/>
                      </a:pPr>
                      <a:r>
                        <a:rPr lang="en" sz="800"/>
                        <a:t>Ad restriction</a:t>
                      </a:r>
                    </a:p>
                    <a:p>
                      <a:pPr lvl="0" rtl="0">
                        <a:lnSpc>
                          <a:spcPct val="115000"/>
                        </a:lnSpc>
                        <a:spcBef>
                          <a:spcPts val="0"/>
                        </a:spcBef>
                        <a:buNone/>
                      </a:pPr>
                      <a:r>
                        <a:rPr lang="en" sz="800"/>
                        <a:t>Prohibition in certain situations</a:t>
                      </a:r>
                    </a:p>
                    <a:p>
                      <a:pPr lvl="0" rtl="0">
                        <a:lnSpc>
                          <a:spcPct val="115000"/>
                        </a:lnSpc>
                        <a:spcBef>
                          <a:spcPts val="0"/>
                        </a:spcBef>
                        <a:buNone/>
                      </a:pPr>
                      <a:r>
                        <a:rPr lang="en" sz="800"/>
                        <a:t>e.g. google glass (driving a car, bicycle)</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8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r>
            </a:tbl>
          </a:graphicData>
        </a:graphic>
      </p:graphicFrame>
      <p:sp>
        <p:nvSpPr>
          <p:cNvPr id="413" name="Shape 4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20</a:t>
            </a:fld>
            <a:endParaRPr lang="en"/>
          </a:p>
        </p:txBody>
      </p:sp>
      <p:sp>
        <p:nvSpPr>
          <p:cNvPr id="414" name="Shape 414"/>
          <p:cNvSpPr/>
          <p:nvPr/>
        </p:nvSpPr>
        <p:spPr>
          <a:xfrm>
            <a:off x="355950" y="943275"/>
            <a:ext cx="8462700" cy="36219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p:nvPr/>
        </p:nvSpPr>
        <p:spPr>
          <a:xfrm>
            <a:off x="283650" y="386175"/>
            <a:ext cx="5705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Social media From..to exploration</a:t>
            </a:r>
          </a:p>
          <a:p>
            <a:pPr lvl="0" rtl="0">
              <a:spcBef>
                <a:spcPts val="0"/>
              </a:spcBef>
              <a:buNone/>
            </a:pPr>
            <a:endParaRPr>
              <a:solidFill>
                <a:srgbClr val="666666"/>
              </a:solidFill>
              <a:latin typeface="Bree Serif"/>
              <a:ea typeface="Bree Serif"/>
              <a:cs typeface="Bree Serif"/>
              <a:sym typeface="Bree Serif"/>
            </a:endParaRPr>
          </a:p>
          <a:p>
            <a:pPr lvl="0" rtl="0">
              <a:spcBef>
                <a:spcPts val="0"/>
              </a:spcBef>
              <a:buNone/>
            </a:pPr>
            <a:endParaRPr>
              <a:solidFill>
                <a:srgbClr val="666666"/>
              </a:solidFill>
              <a:latin typeface="Bree Serif"/>
              <a:ea typeface="Bree Serif"/>
              <a:cs typeface="Bree Serif"/>
              <a:sym typeface="Bree Serif"/>
            </a:endParaRPr>
          </a:p>
        </p:txBody>
      </p:sp>
      <p:sp>
        <p:nvSpPr>
          <p:cNvPr id="420" name="Shape 4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graphicFrame>
        <p:nvGraphicFramePr>
          <p:cNvPr id="421" name="Shape 421"/>
          <p:cNvGraphicFramePr/>
          <p:nvPr/>
        </p:nvGraphicFramePr>
        <p:xfrm>
          <a:off x="372625" y="766950"/>
          <a:ext cx="3000000" cy="3000000"/>
        </p:xfrm>
        <a:graphic>
          <a:graphicData uri="http://schemas.openxmlformats.org/drawingml/2006/table">
            <a:tbl>
              <a:tblPr>
                <a:noFill/>
                <a:tableStyleId>{AD53B9BE-07BC-44CA-B4FD-961E143777A3}</a:tableStyleId>
              </a:tblPr>
              <a:tblGrid>
                <a:gridCol w="1691950"/>
                <a:gridCol w="3279750"/>
                <a:gridCol w="3219000"/>
              </a:tblGrid>
              <a:tr h="214625">
                <a:tc>
                  <a:txBody>
                    <a:bodyPr/>
                    <a:lstStyle/>
                    <a:p>
                      <a:pPr lvl="0" rtl="0">
                        <a:lnSpc>
                          <a:spcPct val="115000"/>
                        </a:lnSpc>
                        <a:spcBef>
                          <a:spcPts val="0"/>
                        </a:spcBef>
                        <a:buNone/>
                      </a:pPr>
                      <a:endParaRPr sz="1000">
                        <a:latin typeface="Roboto"/>
                        <a:ea typeface="Roboto"/>
                        <a:cs typeface="Roboto"/>
                        <a:sym typeface="Roboto"/>
                      </a:endParaRP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000">
                          <a:latin typeface="Roboto"/>
                          <a:ea typeface="Roboto"/>
                          <a:cs typeface="Roboto"/>
                          <a:sym typeface="Roboto"/>
                        </a:rPr>
                        <a:t>From</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rtl="0">
                        <a:lnSpc>
                          <a:spcPct val="115000"/>
                        </a:lnSpc>
                        <a:spcBef>
                          <a:spcPts val="0"/>
                        </a:spcBef>
                        <a:buNone/>
                      </a:pPr>
                      <a:r>
                        <a:rPr lang="en" sz="1000">
                          <a:latin typeface="Roboto"/>
                          <a:ea typeface="Roboto"/>
                          <a:cs typeface="Roboto"/>
                          <a:sym typeface="Roboto"/>
                        </a:rPr>
                        <a:t>To</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271475">
                <a:tc>
                  <a:txBody>
                    <a:bodyPr/>
                    <a:lstStyle/>
                    <a:p>
                      <a:pPr lvl="0" rtl="0">
                        <a:lnSpc>
                          <a:spcPct val="115000"/>
                        </a:lnSpc>
                        <a:spcBef>
                          <a:spcPts val="0"/>
                        </a:spcBef>
                        <a:buNone/>
                      </a:pPr>
                      <a:r>
                        <a:rPr lang="en" sz="1000">
                          <a:latin typeface="Roboto"/>
                          <a:ea typeface="Roboto"/>
                          <a:cs typeface="Roboto"/>
                          <a:sym typeface="Roboto"/>
                        </a:rPr>
                        <a:t>People</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Individual</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Social</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47075">
                <a:tc>
                  <a:txBody>
                    <a:bodyPr/>
                    <a:lstStyle/>
                    <a:p>
                      <a:pPr lvl="0" rtl="0">
                        <a:lnSpc>
                          <a:spcPct val="115000"/>
                        </a:lnSpc>
                        <a:spcBef>
                          <a:spcPts val="0"/>
                        </a:spcBef>
                        <a:buNone/>
                      </a:pPr>
                      <a:r>
                        <a:rPr lang="en" sz="1000">
                          <a:latin typeface="Roboto"/>
                          <a:ea typeface="Roboto"/>
                          <a:cs typeface="Roboto"/>
                          <a:sym typeface="Roboto"/>
                        </a:rPr>
                        <a:t>Boundary</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Limited access of people</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Bring people together</a:t>
                      </a:r>
                    </a:p>
                    <a:p>
                      <a:pPr lvl="0" rtl="0">
                        <a:lnSpc>
                          <a:spcPct val="115000"/>
                        </a:lnSpc>
                        <a:spcBef>
                          <a:spcPts val="0"/>
                        </a:spcBef>
                        <a:buNone/>
                      </a:pPr>
                      <a:r>
                        <a:rPr lang="en" sz="1000">
                          <a:latin typeface="Roboto"/>
                          <a:ea typeface="Roboto"/>
                          <a:cs typeface="Roboto"/>
                          <a:sym typeface="Roboto"/>
                        </a:rPr>
                        <a:t>e.g. facebook, give everyone the power to share anything with anyone.</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808950">
                <a:tc>
                  <a:txBody>
                    <a:bodyPr/>
                    <a:lstStyle/>
                    <a:p>
                      <a:pPr lvl="0" rtl="0">
                        <a:lnSpc>
                          <a:spcPct val="115000"/>
                        </a:lnSpc>
                        <a:spcBef>
                          <a:spcPts val="0"/>
                        </a:spcBef>
                        <a:buNone/>
                      </a:pPr>
                      <a:r>
                        <a:rPr lang="en" sz="1000">
                          <a:latin typeface="Roboto"/>
                          <a:ea typeface="Roboto"/>
                          <a:cs typeface="Roboto"/>
                          <a:sym typeface="Roboto"/>
                        </a:rPr>
                        <a:t>What people want to share</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Traveling (Location, View)</a:t>
                      </a:r>
                    </a:p>
                    <a:p>
                      <a:pPr lvl="0" rtl="0">
                        <a:lnSpc>
                          <a:spcPct val="115000"/>
                        </a:lnSpc>
                        <a:spcBef>
                          <a:spcPts val="0"/>
                        </a:spcBef>
                        <a:buNone/>
                      </a:pPr>
                      <a:r>
                        <a:rPr lang="en" sz="1000">
                          <a:latin typeface="Roboto"/>
                          <a:ea typeface="Roboto"/>
                          <a:cs typeface="Roboto"/>
                          <a:sym typeface="Roboto"/>
                        </a:rPr>
                        <a:t>Food</a:t>
                      </a:r>
                    </a:p>
                    <a:p>
                      <a:pPr lvl="0" rtl="0">
                        <a:lnSpc>
                          <a:spcPct val="115000"/>
                        </a:lnSpc>
                        <a:spcBef>
                          <a:spcPts val="0"/>
                        </a:spcBef>
                        <a:buNone/>
                      </a:pPr>
                      <a:r>
                        <a:rPr lang="en" sz="1000">
                          <a:latin typeface="Roboto"/>
                          <a:ea typeface="Roboto"/>
                          <a:cs typeface="Roboto"/>
                          <a:sym typeface="Roboto"/>
                        </a:rPr>
                        <a:t>Thoughts</a:t>
                      </a:r>
                    </a:p>
                    <a:p>
                      <a:pPr lvl="0" rtl="0">
                        <a:lnSpc>
                          <a:spcPct val="115000"/>
                        </a:lnSpc>
                        <a:spcBef>
                          <a:spcPts val="0"/>
                        </a:spcBef>
                        <a:buNone/>
                      </a:pPr>
                      <a:r>
                        <a:rPr lang="en" sz="1000">
                          <a:latin typeface="Roboto"/>
                          <a:ea typeface="Roboto"/>
                          <a:cs typeface="Roboto"/>
                          <a:sym typeface="Roboto"/>
                        </a:rPr>
                        <a:t>Sports activity e.g. Skydiving</a:t>
                      </a:r>
                    </a:p>
                    <a:p>
                      <a:pPr lvl="0" rtl="0">
                        <a:lnSpc>
                          <a:spcPct val="115000"/>
                        </a:lnSpc>
                        <a:spcBef>
                          <a:spcPts val="0"/>
                        </a:spcBef>
                        <a:buNone/>
                      </a:pPr>
                      <a:r>
                        <a:rPr lang="en" sz="1000">
                          <a:latin typeface="Roboto"/>
                          <a:ea typeface="Roboto"/>
                          <a:cs typeface="Roboto"/>
                          <a:sym typeface="Roboto"/>
                        </a:rPr>
                        <a:t>People’s pictures (selfies ,friends, family)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Protect a user’s privacy</a:t>
                      </a:r>
                    </a:p>
                    <a:p>
                      <a:pPr lvl="0" rtl="0">
                        <a:lnSpc>
                          <a:spcPct val="115000"/>
                        </a:lnSpc>
                        <a:spcBef>
                          <a:spcPts val="0"/>
                        </a:spcBef>
                        <a:buNone/>
                      </a:pPr>
                      <a:r>
                        <a:rPr lang="en" sz="1000">
                          <a:latin typeface="Roboto"/>
                          <a:ea typeface="Roboto"/>
                          <a:cs typeface="Roboto"/>
                          <a:sym typeface="Roboto"/>
                        </a:rPr>
                        <a:t>(e.g. snapchat's memories, Instagram stories)</a:t>
                      </a:r>
                    </a:p>
                    <a:p>
                      <a:pPr lvl="0" rtl="0">
                        <a:lnSpc>
                          <a:spcPct val="115000"/>
                        </a:lnSpc>
                        <a:spcBef>
                          <a:spcPts val="0"/>
                        </a:spcBef>
                        <a:buNone/>
                      </a:pPr>
                      <a:r>
                        <a:rPr lang="en" sz="1000">
                          <a:latin typeface="Roboto"/>
                          <a:ea typeface="Roboto"/>
                          <a:cs typeface="Roboto"/>
                          <a:sym typeface="Roboto"/>
                        </a:rPr>
                        <a:t>More various ways of communicating (emotions, weather, Body status)</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929600">
                <a:tc>
                  <a:txBody>
                    <a:bodyPr/>
                    <a:lstStyle/>
                    <a:p>
                      <a:pPr lvl="0" rtl="0">
                        <a:lnSpc>
                          <a:spcPct val="115000"/>
                        </a:lnSpc>
                        <a:spcBef>
                          <a:spcPts val="0"/>
                        </a:spcBef>
                        <a:buNone/>
                      </a:pPr>
                      <a:r>
                        <a:rPr lang="en" sz="1000">
                          <a:latin typeface="Roboto"/>
                          <a:ea typeface="Roboto"/>
                          <a:cs typeface="Roboto"/>
                          <a:sym typeface="Roboto"/>
                        </a:rPr>
                        <a:t>What people don’t want to share</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With Whom? (Boss, parents, partners)</a:t>
                      </a:r>
                    </a:p>
                    <a:p>
                      <a:pPr lvl="0" rtl="0">
                        <a:lnSpc>
                          <a:spcPct val="115000"/>
                        </a:lnSpc>
                        <a:spcBef>
                          <a:spcPts val="0"/>
                        </a:spcBef>
                        <a:buNone/>
                      </a:pPr>
                      <a:r>
                        <a:rPr lang="en" sz="1000">
                          <a:latin typeface="Roboto"/>
                          <a:ea typeface="Roboto"/>
                          <a:cs typeface="Roboto"/>
                          <a:sym typeface="Roboto"/>
                        </a:rPr>
                        <a:t>What? (e.g. family, small parties)</a:t>
                      </a:r>
                    </a:p>
                    <a:p>
                      <a:pPr lvl="0" rtl="0">
                        <a:lnSpc>
                          <a:spcPct val="115000"/>
                        </a:lnSpc>
                        <a:spcBef>
                          <a:spcPts val="0"/>
                        </a:spcBef>
                        <a:buNone/>
                      </a:pPr>
                      <a:r>
                        <a:rPr lang="en" sz="1000">
                          <a:latin typeface="Roboto"/>
                          <a:ea typeface="Roboto"/>
                          <a:cs typeface="Roboto"/>
                          <a:sym typeface="Roboto"/>
                        </a:rPr>
                        <a:t>Why? (Security, different friend circles, different degree of familiarity)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Permit/block some people</a:t>
                      </a:r>
                    </a:p>
                    <a:p>
                      <a:pPr lvl="0" rtl="0">
                        <a:lnSpc>
                          <a:spcPct val="115000"/>
                        </a:lnSpc>
                        <a:spcBef>
                          <a:spcPts val="0"/>
                        </a:spcBef>
                        <a:buNone/>
                      </a:pPr>
                      <a:r>
                        <a:rPr lang="en" sz="1000">
                          <a:latin typeface="Roboto"/>
                          <a:ea typeface="Roboto"/>
                          <a:cs typeface="Roboto"/>
                          <a:sym typeface="Roboto"/>
                        </a:rPr>
                        <a:t>Care about their online image</a:t>
                      </a:r>
                    </a:p>
                    <a:p>
                      <a:pPr lvl="0" rtl="0">
                        <a:lnSpc>
                          <a:spcPct val="115000"/>
                        </a:lnSpc>
                        <a:spcBef>
                          <a:spcPts val="0"/>
                        </a:spcBef>
                        <a:buNone/>
                      </a:pPr>
                      <a:r>
                        <a:rPr lang="en" sz="1000">
                          <a:latin typeface="Roboto"/>
                          <a:ea typeface="Roboto"/>
                          <a:cs typeface="Roboto"/>
                          <a:sym typeface="Roboto"/>
                        </a:rPr>
                        <a:t>(e.g. no like it, no comment)</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957525">
                <a:tc>
                  <a:txBody>
                    <a:bodyPr/>
                    <a:lstStyle/>
                    <a:p>
                      <a:pPr lvl="0" rtl="0">
                        <a:lnSpc>
                          <a:spcPct val="115000"/>
                        </a:lnSpc>
                        <a:spcBef>
                          <a:spcPts val="0"/>
                        </a:spcBef>
                        <a:buNone/>
                      </a:pPr>
                      <a:r>
                        <a:rPr lang="en" sz="1000">
                          <a:latin typeface="Roboto"/>
                          <a:ea typeface="Roboto"/>
                          <a:cs typeface="Roboto"/>
                          <a:sym typeface="Roboto"/>
                        </a:rPr>
                        <a:t>Reactions</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Like it</a:t>
                      </a:r>
                    </a:p>
                    <a:p>
                      <a:pPr lvl="0" rtl="0">
                        <a:lnSpc>
                          <a:spcPct val="115000"/>
                        </a:lnSpc>
                        <a:spcBef>
                          <a:spcPts val="0"/>
                        </a:spcBef>
                        <a:buNone/>
                      </a:pPr>
                      <a:r>
                        <a:rPr lang="en" sz="1000">
                          <a:latin typeface="Roboto"/>
                          <a:ea typeface="Roboto"/>
                          <a:cs typeface="Roboto"/>
                          <a:sym typeface="Roboto"/>
                        </a:rPr>
                        <a:t>Share- #hashtag, @id</a:t>
                      </a:r>
                    </a:p>
                    <a:p>
                      <a:pPr lvl="0" rtl="0">
                        <a:lnSpc>
                          <a:spcPct val="115000"/>
                        </a:lnSpc>
                        <a:spcBef>
                          <a:spcPts val="0"/>
                        </a:spcBef>
                        <a:buNone/>
                      </a:pPr>
                      <a:r>
                        <a:rPr lang="en" sz="1000">
                          <a:latin typeface="Roboto"/>
                          <a:ea typeface="Roboto"/>
                          <a:cs typeface="Roboto"/>
                          <a:sym typeface="Roboto"/>
                        </a:rPr>
                        <a:t>Comments(text-based, gif, video)</a:t>
                      </a:r>
                    </a:p>
                    <a:p>
                      <a:pPr lvl="0" rtl="0">
                        <a:lnSpc>
                          <a:spcPct val="115000"/>
                        </a:lnSpc>
                        <a:spcBef>
                          <a:spcPts val="0"/>
                        </a:spcBef>
                        <a:buNone/>
                      </a:pPr>
                      <a:r>
                        <a:rPr lang="en" sz="1000">
                          <a:latin typeface="Roboto"/>
                          <a:ea typeface="Roboto"/>
                          <a:cs typeface="Roboto"/>
                          <a:sym typeface="Roboto"/>
                        </a:rPr>
                        <a:t>Personal messages</a:t>
                      </a:r>
                    </a:p>
                    <a:p>
                      <a:pPr lvl="0" rtl="0">
                        <a:lnSpc>
                          <a:spcPct val="115000"/>
                        </a:lnSpc>
                        <a:spcBef>
                          <a:spcPts val="0"/>
                        </a:spcBef>
                        <a:buNone/>
                      </a:pPr>
                      <a:r>
                        <a:rPr lang="en" sz="1000">
                          <a:latin typeface="Roboto"/>
                          <a:ea typeface="Roboto"/>
                          <a:cs typeface="Roboto"/>
                          <a:sym typeface="Roboto"/>
                        </a:rPr>
                        <a:t>Emoji</a:t>
                      </a:r>
                    </a:p>
                    <a:p>
                      <a:pPr lvl="0" rtl="0">
                        <a:lnSpc>
                          <a:spcPct val="115000"/>
                        </a:lnSpc>
                        <a:spcBef>
                          <a:spcPts val="0"/>
                        </a:spcBef>
                        <a:buNone/>
                      </a:pPr>
                      <a:r>
                        <a:rPr lang="en" sz="1000">
                          <a:latin typeface="Roboto"/>
                          <a:ea typeface="Roboto"/>
                          <a:cs typeface="Roboto"/>
                          <a:sym typeface="Roboto"/>
                        </a:rPr>
                        <a:t>Comments by voice, gif, video</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1000">
                          <a:latin typeface="Roboto"/>
                          <a:ea typeface="Roboto"/>
                          <a:cs typeface="Roboto"/>
                          <a:sym typeface="Roboto"/>
                        </a:rPr>
                        <a:t>More become various</a:t>
                      </a:r>
                    </a:p>
                    <a:p>
                      <a:pPr lvl="0" rtl="0">
                        <a:lnSpc>
                          <a:spcPct val="115000"/>
                        </a:lnSpc>
                        <a:spcBef>
                          <a:spcPts val="0"/>
                        </a:spcBef>
                        <a:buNone/>
                      </a:pPr>
                      <a:r>
                        <a:rPr lang="en" sz="1000">
                          <a:latin typeface="Roboto"/>
                          <a:ea typeface="Roboto"/>
                          <a:cs typeface="Roboto"/>
                          <a:sym typeface="Roboto"/>
                        </a:rPr>
                        <a:t>to express people’s feeling</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r>
            </a:tbl>
          </a:graphicData>
        </a:graphic>
      </p:graphicFrame>
      <p:sp>
        <p:nvSpPr>
          <p:cNvPr id="422" name="Shape 422"/>
          <p:cNvSpPr/>
          <p:nvPr/>
        </p:nvSpPr>
        <p:spPr>
          <a:xfrm>
            <a:off x="372625" y="766950"/>
            <a:ext cx="8173800" cy="40776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p:nvPr/>
        </p:nvSpPr>
        <p:spPr>
          <a:xfrm>
            <a:off x="207450" y="714375"/>
            <a:ext cx="8729100" cy="41433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Roboto"/>
              <a:ea typeface="Roboto"/>
              <a:cs typeface="Roboto"/>
              <a:sym typeface="Roboto"/>
            </a:endParaRPr>
          </a:p>
        </p:txBody>
      </p:sp>
      <p:sp>
        <p:nvSpPr>
          <p:cNvPr id="428" name="Shape 4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22</a:t>
            </a:fld>
            <a:endParaRPr lang="en"/>
          </a:p>
        </p:txBody>
      </p:sp>
      <p:graphicFrame>
        <p:nvGraphicFramePr>
          <p:cNvPr id="429" name="Shape 429"/>
          <p:cNvGraphicFramePr/>
          <p:nvPr/>
        </p:nvGraphicFramePr>
        <p:xfrm>
          <a:off x="207450" y="714375"/>
          <a:ext cx="3000000" cy="3000000"/>
        </p:xfrm>
        <a:graphic>
          <a:graphicData uri="http://schemas.openxmlformats.org/drawingml/2006/table">
            <a:tbl>
              <a:tblPr>
                <a:noFill/>
                <a:tableStyleId>{AD53B9BE-07BC-44CA-B4FD-961E143777A3}</a:tableStyleId>
              </a:tblPr>
              <a:tblGrid>
                <a:gridCol w="1237625"/>
                <a:gridCol w="2599850"/>
                <a:gridCol w="2533650"/>
                <a:gridCol w="2357975"/>
              </a:tblGrid>
              <a:tr h="825125">
                <a:tc>
                  <a:txBody>
                    <a:bodyPr/>
                    <a:lstStyle/>
                    <a:p>
                      <a:pPr lvl="0"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endParaRPr sz="700"/>
                    </a:p>
                    <a:p>
                      <a:pPr lvl="0" algn="l" rtl="0">
                        <a:lnSpc>
                          <a:spcPct val="115000"/>
                        </a:lnSpc>
                        <a:spcBef>
                          <a:spcPts val="0"/>
                        </a:spcBef>
                        <a:buNone/>
                      </a:pPr>
                      <a:endParaRPr sz="700"/>
                    </a:p>
                    <a:p>
                      <a:pPr lvl="0" algn="ctr" rtl="0">
                        <a:lnSpc>
                          <a:spcPct val="115000"/>
                        </a:lnSpc>
                        <a:spcBef>
                          <a:spcPts val="0"/>
                        </a:spcBef>
                        <a:buNone/>
                      </a:pPr>
                      <a:r>
                        <a:rPr lang="en" sz="700"/>
                        <a:t>Snapchat</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Memories</a:t>
                      </a:r>
                    </a:p>
                    <a:p>
                      <a:pPr lvl="0" rtl="0">
                        <a:lnSpc>
                          <a:spcPct val="115000"/>
                        </a:lnSpc>
                        <a:spcBef>
                          <a:spcPts val="0"/>
                        </a:spcBef>
                        <a:buNone/>
                      </a:pPr>
                      <a:endParaRPr sz="700" b="1"/>
                    </a:p>
                    <a:p>
                      <a:pPr lvl="0" rtl="0">
                        <a:lnSpc>
                          <a:spcPct val="115000"/>
                        </a:lnSpc>
                        <a:spcBef>
                          <a:spcPts val="0"/>
                        </a:spcBef>
                        <a:buNone/>
                      </a:pPr>
                      <a:r>
                        <a:rPr lang="en" sz="700"/>
                        <a:t>Memories is a new way to save Snaps and Stories on Snapchat. It’s a personal collection of your favorite moments that lives below the Camera screen. It is easy to move Snaps and Stories to </a:t>
                      </a:r>
                      <a:r>
                        <a:rPr lang="en" sz="700" b="1">
                          <a:solidFill>
                            <a:srgbClr val="C82506"/>
                          </a:solidFill>
                        </a:rPr>
                        <a:t>My Eyes Only</a:t>
                      </a:r>
                      <a:r>
                        <a:rPr lang="en" sz="700"/>
                        <a:t> and </a:t>
                      </a:r>
                      <a:r>
                        <a:rPr lang="en" sz="700">
                          <a:solidFill>
                            <a:srgbClr val="C82506"/>
                          </a:solidFill>
                        </a:rPr>
                        <a:t>avoid awkward moments when a friend stumbles upon a Snap meant just for you</a:t>
                      </a:r>
                      <a:r>
                        <a:rPr lang="en" sz="700"/>
                        <a:t>.</a:t>
                      </a:r>
                    </a:p>
                    <a:p>
                      <a:pPr lvl="0" rtl="0">
                        <a:lnSpc>
                          <a:spcPct val="115000"/>
                        </a:lnSpc>
                        <a:spcBef>
                          <a:spcPts val="0"/>
                        </a:spcBef>
                        <a:buNone/>
                      </a:pPr>
                      <a:endParaRPr sz="700"/>
                    </a:p>
                    <a:p>
                      <a:pPr lvl="0" rtl="0">
                        <a:lnSpc>
                          <a:spcPct val="115000"/>
                        </a:lnSpc>
                        <a:spcBef>
                          <a:spcPts val="0"/>
                        </a:spcBef>
                        <a:buNone/>
                      </a:pPr>
                      <a:r>
                        <a:rPr lang="en" sz="700" b="1"/>
                        <a:t>It allows people to save a personal collection of moments as well as a provide privacy.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On-Demand Geofilters</a:t>
                      </a:r>
                    </a:p>
                    <a:p>
                      <a:pPr lvl="0" rtl="0">
                        <a:lnSpc>
                          <a:spcPct val="115000"/>
                        </a:lnSpc>
                        <a:spcBef>
                          <a:spcPts val="0"/>
                        </a:spcBef>
                        <a:buNone/>
                      </a:pPr>
                      <a:endParaRPr sz="700" b="1"/>
                    </a:p>
                    <a:p>
                      <a:pPr lvl="0" rtl="0">
                        <a:lnSpc>
                          <a:spcPct val="115000"/>
                        </a:lnSpc>
                        <a:spcBef>
                          <a:spcPts val="0"/>
                        </a:spcBef>
                        <a:buNone/>
                      </a:pPr>
                      <a:r>
                        <a:rPr lang="en" sz="700"/>
                        <a:t>On-Demand Geofilters let you create and publish </a:t>
                      </a:r>
                      <a:r>
                        <a:rPr lang="en" sz="700">
                          <a:solidFill>
                            <a:srgbClr val="C82506"/>
                          </a:solidFill>
                        </a:rPr>
                        <a:t>a Geofilter for your party, wedding, business, or any other place or even</a:t>
                      </a:r>
                      <a:r>
                        <a:rPr lang="en" sz="700"/>
                        <a:t>t. You can buy On-Demand Geofilters for an event or even an entire block</a:t>
                      </a:r>
                    </a:p>
                    <a:p>
                      <a:pPr lvl="0" rtl="0">
                        <a:lnSpc>
                          <a:spcPct val="115000"/>
                        </a:lnSpc>
                        <a:spcBef>
                          <a:spcPts val="0"/>
                        </a:spcBef>
                        <a:buNone/>
                      </a:pPr>
                      <a:endParaRPr sz="700"/>
                    </a:p>
                    <a:p>
                      <a:pPr lvl="0" rtl="0">
                        <a:lnSpc>
                          <a:spcPct val="115000"/>
                        </a:lnSpc>
                        <a:spcBef>
                          <a:spcPts val="0"/>
                        </a:spcBef>
                        <a:buNone/>
                      </a:pPr>
                      <a:endParaRPr sz="700"/>
                    </a:p>
                    <a:p>
                      <a:pPr lvl="0" rtl="0">
                        <a:lnSpc>
                          <a:spcPct val="115000"/>
                        </a:lnSpc>
                        <a:spcBef>
                          <a:spcPts val="0"/>
                        </a:spcBef>
                        <a:buNone/>
                      </a:pPr>
                      <a:endParaRPr sz="700"/>
                    </a:p>
                    <a:p>
                      <a:pPr lvl="0" rtl="0">
                        <a:lnSpc>
                          <a:spcPct val="115000"/>
                        </a:lnSpc>
                        <a:spcBef>
                          <a:spcPts val="0"/>
                        </a:spcBef>
                        <a:buNone/>
                      </a:pPr>
                      <a:r>
                        <a:rPr lang="en" sz="700" b="1"/>
                        <a:t>Community Geofilters are initially designed for public places. Here on-demand geofilters are for business or private event. </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Story Explorer</a:t>
                      </a:r>
                    </a:p>
                    <a:p>
                      <a:pPr lvl="0" rtl="0">
                        <a:lnSpc>
                          <a:spcPct val="115000"/>
                        </a:lnSpc>
                        <a:spcBef>
                          <a:spcPts val="0"/>
                        </a:spcBef>
                        <a:buNone/>
                      </a:pPr>
                      <a:endParaRPr sz="700" b="1"/>
                    </a:p>
                    <a:p>
                      <a:pPr lvl="0" rtl="0">
                        <a:lnSpc>
                          <a:spcPct val="115000"/>
                        </a:lnSpc>
                        <a:spcBef>
                          <a:spcPts val="0"/>
                        </a:spcBef>
                        <a:buNone/>
                      </a:pPr>
                      <a:r>
                        <a:rPr lang="en" sz="700"/>
                        <a:t>When you see a moment that inspires or excites you, simply swipe up to see more Snaps of that </a:t>
                      </a:r>
                      <a:r>
                        <a:rPr lang="en" sz="700" b="1">
                          <a:solidFill>
                            <a:srgbClr val="C82506"/>
                          </a:solidFill>
                        </a:rPr>
                        <a:t>same moment - from every perspective</a:t>
                      </a:r>
                      <a:r>
                        <a:rPr lang="en" sz="700"/>
                        <a:t>.</a:t>
                      </a:r>
                    </a:p>
                    <a:p>
                      <a:pPr lvl="0" rtl="0">
                        <a:lnSpc>
                          <a:spcPct val="115000"/>
                        </a:lnSpc>
                        <a:spcBef>
                          <a:spcPts val="0"/>
                        </a:spcBef>
                        <a:buNone/>
                      </a:pPr>
                      <a:endParaRPr sz="700"/>
                    </a:p>
                    <a:p>
                      <a:pPr lvl="0" rtl="0">
                        <a:lnSpc>
                          <a:spcPct val="115000"/>
                        </a:lnSpc>
                        <a:spcBef>
                          <a:spcPts val="0"/>
                        </a:spcBef>
                        <a:buNone/>
                      </a:pPr>
                      <a:endParaRPr sz="700"/>
                    </a:p>
                    <a:p>
                      <a:pPr lvl="0" rtl="0">
                        <a:lnSpc>
                          <a:spcPct val="115000"/>
                        </a:lnSpc>
                        <a:spcBef>
                          <a:spcPts val="0"/>
                        </a:spcBef>
                        <a:buNone/>
                      </a:pPr>
                      <a:endParaRPr sz="700"/>
                    </a:p>
                    <a:p>
                      <a:pPr lvl="0" rtl="0">
                        <a:lnSpc>
                          <a:spcPct val="115000"/>
                        </a:lnSpc>
                        <a:spcBef>
                          <a:spcPts val="0"/>
                        </a:spcBef>
                        <a:buNone/>
                      </a:pPr>
                      <a:r>
                        <a:rPr lang="en" sz="700" b="1"/>
                        <a:t>It makes possible to see diverse perspectives of the same moment. (diversity, better experience)</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763875">
                <a:tc>
                  <a:txBody>
                    <a:bodyPr/>
                    <a:lstStyle/>
                    <a:p>
                      <a:pPr lvl="0" rtl="0">
                        <a:lnSpc>
                          <a:spcPct val="115000"/>
                        </a:lnSpc>
                        <a:spcBef>
                          <a:spcPts val="0"/>
                        </a:spcBef>
                        <a:buNone/>
                      </a:pPr>
                      <a:endParaRPr sz="700"/>
                    </a:p>
                    <a:p>
                      <a:pPr lvl="0" algn="l" rtl="0">
                        <a:lnSpc>
                          <a:spcPct val="115000"/>
                        </a:lnSpc>
                        <a:spcBef>
                          <a:spcPts val="0"/>
                        </a:spcBef>
                        <a:buNone/>
                      </a:pPr>
                      <a:endParaRPr sz="700"/>
                    </a:p>
                    <a:p>
                      <a:pPr lvl="0" algn="l"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r>
                        <a:rPr lang="en" sz="700"/>
                        <a:t>Instagram</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700"/>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Instagram stories</a:t>
                      </a:r>
                    </a:p>
                    <a:p>
                      <a:pPr lvl="0" rtl="0">
                        <a:lnSpc>
                          <a:spcPct val="115000"/>
                        </a:lnSpc>
                        <a:spcBef>
                          <a:spcPts val="0"/>
                        </a:spcBef>
                        <a:buNone/>
                      </a:pPr>
                      <a:r>
                        <a:rPr lang="en" sz="700"/>
                        <a:t>As you share </a:t>
                      </a:r>
                      <a:r>
                        <a:rPr lang="en" sz="700" b="1">
                          <a:solidFill>
                            <a:srgbClr val="C82506"/>
                          </a:solidFill>
                        </a:rPr>
                        <a:t>multiple photo</a:t>
                      </a:r>
                      <a:r>
                        <a:rPr lang="en" sz="700"/>
                        <a:t>s and videos, they appear together in a slideshow format: your story. You can bring your story to life in new ways with text and drawing tools. The photos and videos will </a:t>
                      </a:r>
                      <a:r>
                        <a:rPr lang="en" sz="700" b="1">
                          <a:solidFill>
                            <a:srgbClr val="C82506"/>
                          </a:solidFill>
                        </a:rPr>
                        <a:t>disappear after 24 hours</a:t>
                      </a:r>
                      <a:r>
                        <a:rPr lang="en" sz="700"/>
                        <a:t> and won’t appear on your profile grid or in feed. Unlike regular posts, there are </a:t>
                      </a:r>
                      <a:r>
                        <a:rPr lang="en" sz="700" b="1">
                          <a:solidFill>
                            <a:srgbClr val="C82506"/>
                          </a:solidFill>
                        </a:rPr>
                        <a:t>no likes or public comments</a:t>
                      </a:r>
                      <a:r>
                        <a:rPr lang="en" sz="700"/>
                        <a:t>.</a:t>
                      </a:r>
                    </a:p>
                    <a:p>
                      <a:pPr lvl="0" rtl="0">
                        <a:lnSpc>
                          <a:spcPct val="115000"/>
                        </a:lnSpc>
                        <a:spcBef>
                          <a:spcPts val="0"/>
                        </a:spcBef>
                        <a:buNone/>
                      </a:pPr>
                      <a:endParaRPr sz="700"/>
                    </a:p>
                    <a:p>
                      <a:pPr lvl="0" rtl="0">
                        <a:lnSpc>
                          <a:spcPct val="115000"/>
                        </a:lnSpc>
                        <a:spcBef>
                          <a:spcPts val="0"/>
                        </a:spcBef>
                        <a:buNone/>
                      </a:pPr>
                      <a:r>
                        <a:rPr lang="en" sz="700" b="1"/>
                        <a:t>People can post pictures as much as they want without overposting. Also, it takes a consideration on privacy.</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7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396350">
                <a:tc>
                  <a:txBody>
                    <a:bodyPr/>
                    <a:lstStyle/>
                    <a:p>
                      <a:pPr lvl="0" algn="ctr" rtl="0">
                        <a:lnSpc>
                          <a:spcPct val="115000"/>
                        </a:lnSpc>
                        <a:spcBef>
                          <a:spcPts val="0"/>
                        </a:spcBef>
                        <a:buNone/>
                      </a:pPr>
                      <a:endParaRPr sz="700"/>
                    </a:p>
                    <a:p>
                      <a:pPr lvl="0" algn="ctr" rtl="0">
                        <a:lnSpc>
                          <a:spcPct val="115000"/>
                        </a:lnSpc>
                        <a:spcBef>
                          <a:spcPts val="0"/>
                        </a:spcBef>
                        <a:buNone/>
                      </a:pPr>
                      <a:r>
                        <a:rPr lang="en" sz="700"/>
                        <a:t>Facebook</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360 photos</a:t>
                      </a:r>
                    </a:p>
                    <a:p>
                      <a:pPr lvl="0" rtl="0">
                        <a:lnSpc>
                          <a:spcPct val="115000"/>
                        </a:lnSpc>
                        <a:spcBef>
                          <a:spcPts val="0"/>
                        </a:spcBef>
                        <a:buNone/>
                      </a:pPr>
                      <a:r>
                        <a:rPr lang="en" sz="700"/>
                        <a:t>People can share more immersive views of their world.</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360 Video</a:t>
                      </a:r>
                    </a:p>
                    <a:p>
                      <a:pPr lvl="0" rtl="0">
                        <a:lnSpc>
                          <a:spcPct val="115000"/>
                        </a:lnSpc>
                        <a:spcBef>
                          <a:spcPts val="0"/>
                        </a:spcBef>
                        <a:buNone/>
                      </a:pPr>
                      <a:r>
                        <a:rPr lang="en" sz="700"/>
                        <a:t>There are a number of publishers sharing new 360 videos on Facebook today, including Star Wars, Discovery, GoPro, LeBron James &amp; Uninterrupted, NBC’s Saturday Night Live, and VICE. </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700"/>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518850">
                <a:tc>
                  <a:txBody>
                    <a:bodyPr/>
                    <a:lstStyle/>
                    <a:p>
                      <a:pPr lvl="0" algn="ctr" rtl="0">
                        <a:lnSpc>
                          <a:spcPct val="115000"/>
                        </a:lnSpc>
                        <a:spcBef>
                          <a:spcPts val="0"/>
                        </a:spcBef>
                        <a:buNone/>
                      </a:pPr>
                      <a:endParaRPr sz="700"/>
                    </a:p>
                    <a:p>
                      <a:pPr lvl="0" algn="ctr" rtl="0">
                        <a:lnSpc>
                          <a:spcPct val="115000"/>
                        </a:lnSpc>
                        <a:spcBef>
                          <a:spcPts val="0"/>
                        </a:spcBef>
                        <a:buNone/>
                      </a:pPr>
                      <a:endParaRPr sz="700"/>
                    </a:p>
                    <a:p>
                      <a:pPr lvl="0" algn="ctr" rtl="0">
                        <a:lnSpc>
                          <a:spcPct val="115000"/>
                        </a:lnSpc>
                        <a:spcBef>
                          <a:spcPts val="0"/>
                        </a:spcBef>
                        <a:buNone/>
                      </a:pPr>
                      <a:r>
                        <a:rPr lang="en" sz="700"/>
                        <a:t>Facebook messenger</a:t>
                      </a:r>
                    </a:p>
                  </a:txBody>
                  <a:tcPr marL="38100" marR="38100" marT="38100" marB="38100">
                    <a:lnL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Instant Video</a:t>
                      </a:r>
                    </a:p>
                    <a:p>
                      <a:pPr lvl="0" rtl="0">
                        <a:lnSpc>
                          <a:spcPct val="115000"/>
                        </a:lnSpc>
                        <a:spcBef>
                          <a:spcPts val="0"/>
                        </a:spcBef>
                        <a:buNone/>
                      </a:pPr>
                      <a:r>
                        <a:rPr lang="en" sz="700"/>
                        <a:t>Share real-time video with friends who aren’t right by your side or making your conversations richer by </a:t>
                      </a:r>
                      <a:r>
                        <a:rPr lang="en" sz="700" b="1">
                          <a:solidFill>
                            <a:srgbClr val="C82506"/>
                          </a:solidFill>
                        </a:rPr>
                        <a:t>seeing each other face-to-face when you are messaging</a:t>
                      </a:r>
                      <a:r>
                        <a:rPr lang="en" sz="700"/>
                        <a:t>. </a:t>
                      </a:r>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endParaRPr sz="700"/>
                    </a:p>
                  </a:txBody>
                  <a:tcPr marL="38100" marR="38100" marT="38100" marB="38100">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rtl="0">
                        <a:lnSpc>
                          <a:spcPct val="115000"/>
                        </a:lnSpc>
                        <a:spcBef>
                          <a:spcPts val="0"/>
                        </a:spcBef>
                        <a:buNone/>
                      </a:pPr>
                      <a:r>
                        <a:rPr lang="en" sz="700" b="1"/>
                        <a:t>Secret conversation</a:t>
                      </a:r>
                    </a:p>
                    <a:p>
                      <a:pPr lvl="0" rtl="0">
                        <a:lnSpc>
                          <a:spcPct val="115000"/>
                        </a:lnSpc>
                        <a:spcBef>
                          <a:spcPts val="0"/>
                        </a:spcBef>
                        <a:buNone/>
                      </a:pPr>
                      <a:r>
                        <a:rPr lang="en" sz="700"/>
                        <a:t>You can also choose to </a:t>
                      </a:r>
                      <a:r>
                        <a:rPr lang="en" sz="700" b="1">
                          <a:solidFill>
                            <a:srgbClr val="C82506"/>
                          </a:solidFill>
                        </a:rPr>
                        <a:t>set a timer to control the length of time each message</a:t>
                      </a:r>
                      <a:r>
                        <a:rPr lang="en" sz="700"/>
                        <a:t> you send remains visible within the conversation. </a:t>
                      </a:r>
                    </a:p>
                  </a:txBody>
                  <a:tcPr marL="38100" marR="38100" marT="38100" marB="38100">
                    <a:lnL w="9525" cap="flat" cmpd="sng">
                      <a:solidFill>
                        <a:srgbClr val="000000"/>
                      </a:solidFill>
                      <a:prstDash val="solid"/>
                      <a:round/>
                      <a:headEnd type="none" w="med" len="med"/>
                      <a:tailEnd type="none" w="med" len="med"/>
                    </a:lnL>
                    <a:lnR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cap="flat" cmpd="sng">
                      <a:solidFill>
                        <a:srgbClr val="000000"/>
                      </a:solidFill>
                      <a:prstDash val="solid"/>
                      <a:round/>
                      <a:headEnd type="none" w="med" len="med"/>
                      <a:tailEnd type="none" w="med" len="med"/>
                    </a:lnB>
                  </a:tcPr>
                </a:tc>
              </a:tr>
            </a:tbl>
          </a:graphicData>
        </a:graphic>
      </p:graphicFrame>
      <p:sp>
        <p:nvSpPr>
          <p:cNvPr id="430" name="Shape 430"/>
          <p:cNvSpPr txBox="1"/>
          <p:nvPr/>
        </p:nvSpPr>
        <p:spPr>
          <a:xfrm>
            <a:off x="131250" y="272175"/>
            <a:ext cx="3850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New features on a social media</a:t>
            </a:r>
          </a:p>
          <a:p>
            <a:pPr lvl="0" rtl="0">
              <a:spcBef>
                <a:spcPts val="0"/>
              </a:spcBef>
              <a:buNone/>
            </a:pPr>
            <a:endParaRPr>
              <a:solidFill>
                <a:srgbClr val="666666"/>
              </a:solidFill>
              <a:latin typeface="Bree Serif"/>
              <a:ea typeface="Bree Serif"/>
              <a:cs typeface="Bree Serif"/>
              <a:sym typeface="Bree Serif"/>
            </a:endParaRPr>
          </a:p>
          <a:p>
            <a:pPr lvl="0" rtl="0">
              <a:spcBef>
                <a:spcPts val="0"/>
              </a:spcBef>
              <a:buNone/>
            </a:pPr>
            <a:endParaRPr>
              <a:solidFill>
                <a:srgbClr val="666666"/>
              </a:solidFill>
              <a:latin typeface="Bree Serif"/>
              <a:ea typeface="Bree Serif"/>
              <a:cs typeface="Bree Serif"/>
              <a:sym typeface="Bree Serif"/>
            </a:endParaRPr>
          </a:p>
          <a:p>
            <a:pPr lvl="0" rtl="0">
              <a:spcBef>
                <a:spcPts val="0"/>
              </a:spcBef>
              <a:buNone/>
            </a:pPr>
            <a:endParaRPr>
              <a:solidFill>
                <a:srgbClr val="666666"/>
              </a:solidFill>
              <a:latin typeface="Bree Serif"/>
              <a:ea typeface="Bree Serif"/>
              <a:cs typeface="Bree Serif"/>
              <a:sym typeface="Bree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p:nvPr/>
        </p:nvSpPr>
        <p:spPr>
          <a:xfrm>
            <a:off x="283650" y="3861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Eras Map</a:t>
            </a:r>
          </a:p>
        </p:txBody>
      </p:sp>
      <p:graphicFrame>
        <p:nvGraphicFramePr>
          <p:cNvPr id="436" name="Shape 436"/>
          <p:cNvGraphicFramePr/>
          <p:nvPr/>
        </p:nvGraphicFramePr>
        <p:xfrm>
          <a:off x="394850" y="2473500"/>
          <a:ext cx="3000000" cy="3000000"/>
        </p:xfrm>
        <a:graphic>
          <a:graphicData uri="http://schemas.openxmlformats.org/drawingml/2006/table">
            <a:tbl>
              <a:tblPr>
                <a:noFill/>
                <a:tableStyleId>{B4D1036C-FE1C-4B9C-85FA-14B52413F20D}</a:tableStyleId>
              </a:tblPr>
              <a:tblGrid>
                <a:gridCol w="956500"/>
                <a:gridCol w="1588225"/>
                <a:gridCol w="1620575"/>
                <a:gridCol w="1834125"/>
                <a:gridCol w="2188625"/>
              </a:tblGrid>
              <a:tr h="266225">
                <a:tc>
                  <a:txBody>
                    <a:bodyPr/>
                    <a:lstStyle/>
                    <a:p>
                      <a:pPr lvl="0" rtl="0">
                        <a:spcBef>
                          <a:spcPts val="0"/>
                        </a:spcBef>
                        <a:buNone/>
                      </a:pPr>
                      <a:endParaRPr sz="800">
                        <a:solidFill>
                          <a:srgbClr val="FFFFFF"/>
                        </a:solidFill>
                        <a:latin typeface="Roboto"/>
                        <a:ea typeface="Roboto"/>
                        <a:cs typeface="Roboto"/>
                        <a:sym typeface="Roboto"/>
                      </a:endParaRP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B5394"/>
                    </a:solidFill>
                  </a:tcPr>
                </a:tc>
                <a:tc>
                  <a:txBody>
                    <a:bodyPr/>
                    <a:lstStyle/>
                    <a:p>
                      <a:pPr lvl="0" rtl="0">
                        <a:spcBef>
                          <a:spcPts val="0"/>
                        </a:spcBef>
                        <a:buNone/>
                      </a:pPr>
                      <a:r>
                        <a:rPr lang="en" sz="800" b="1">
                          <a:solidFill>
                            <a:srgbClr val="FFFFFF"/>
                          </a:solidFill>
                          <a:latin typeface="Roboto"/>
                          <a:ea typeface="Roboto"/>
                          <a:cs typeface="Roboto"/>
                          <a:sym typeface="Roboto"/>
                        </a:rPr>
                        <a:t>Era 1 Physical Media</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B5394"/>
                    </a:solidFill>
                  </a:tcPr>
                </a:tc>
                <a:tc>
                  <a:txBody>
                    <a:bodyPr/>
                    <a:lstStyle/>
                    <a:p>
                      <a:pPr lvl="0" rtl="0">
                        <a:spcBef>
                          <a:spcPts val="0"/>
                        </a:spcBef>
                        <a:buNone/>
                      </a:pPr>
                      <a:r>
                        <a:rPr lang="en" sz="800" b="1">
                          <a:solidFill>
                            <a:srgbClr val="FFFFFF"/>
                          </a:solidFill>
                          <a:latin typeface="Roboto"/>
                          <a:ea typeface="Roboto"/>
                          <a:cs typeface="Roboto"/>
                          <a:sym typeface="Roboto"/>
                        </a:rPr>
                        <a:t>Era 2 Tele Era</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B5394"/>
                    </a:solidFill>
                  </a:tcPr>
                </a:tc>
                <a:tc>
                  <a:txBody>
                    <a:bodyPr/>
                    <a:lstStyle/>
                    <a:p>
                      <a:pPr lvl="0" rtl="0">
                        <a:spcBef>
                          <a:spcPts val="0"/>
                        </a:spcBef>
                        <a:buNone/>
                      </a:pPr>
                      <a:r>
                        <a:rPr lang="en" sz="800" b="1">
                          <a:solidFill>
                            <a:srgbClr val="FFFFFF"/>
                          </a:solidFill>
                          <a:latin typeface="Roboto"/>
                          <a:ea typeface="Roboto"/>
                          <a:cs typeface="Roboto"/>
                          <a:sym typeface="Roboto"/>
                        </a:rPr>
                        <a:t>Era 3 Internet Boost</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B5394"/>
                    </a:solidFill>
                  </a:tcPr>
                </a:tc>
                <a:tc>
                  <a:txBody>
                    <a:bodyPr/>
                    <a:lstStyle/>
                    <a:p>
                      <a:pPr lvl="0" rtl="0">
                        <a:spcBef>
                          <a:spcPts val="0"/>
                        </a:spcBef>
                        <a:buNone/>
                      </a:pPr>
                      <a:r>
                        <a:rPr lang="en" sz="800" b="1">
                          <a:solidFill>
                            <a:srgbClr val="FFFFFF"/>
                          </a:solidFill>
                          <a:latin typeface="Roboto"/>
                          <a:ea typeface="Roboto"/>
                          <a:cs typeface="Roboto"/>
                          <a:sym typeface="Roboto"/>
                        </a:rPr>
                        <a:t>Era 4 Social Network</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0B5394"/>
                    </a:solidFill>
                  </a:tcPr>
                </a:tc>
              </a:tr>
              <a:tr h="266225">
                <a:tc>
                  <a:txBody>
                    <a:bodyPr/>
                    <a:lstStyle/>
                    <a:p>
                      <a:pPr lvl="0" rtl="0">
                        <a:spcBef>
                          <a:spcPts val="0"/>
                        </a:spcBef>
                        <a:buNone/>
                      </a:pPr>
                      <a:r>
                        <a:rPr lang="en" sz="800" b="1">
                          <a:latin typeface="Roboto"/>
                          <a:ea typeface="Roboto"/>
                          <a:cs typeface="Roboto"/>
                          <a:sym typeface="Roboto"/>
                        </a:rPr>
                        <a:t>Birth years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None/>
                      </a:pPr>
                      <a:r>
                        <a:rPr lang="en" sz="800">
                          <a:latin typeface="Roboto"/>
                          <a:ea typeface="Roboto"/>
                          <a:cs typeface="Roboto"/>
                          <a:sym typeface="Roboto"/>
                        </a:rPr>
                        <a:t>-1899</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1900-1989</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1990-2005</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2006-2016</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r h="304875">
                <a:tc>
                  <a:txBody>
                    <a:bodyPr/>
                    <a:lstStyle/>
                    <a:p>
                      <a:pPr lvl="0" rtl="0">
                        <a:spcBef>
                          <a:spcPts val="0"/>
                        </a:spcBef>
                        <a:buNone/>
                      </a:pPr>
                      <a:r>
                        <a:rPr lang="en" sz="800" b="1">
                          <a:latin typeface="Roboto"/>
                          <a:ea typeface="Roboto"/>
                          <a:cs typeface="Roboto"/>
                          <a:sym typeface="Roboto"/>
                        </a:rPr>
                        <a:t>Medium</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None/>
                      </a:pPr>
                      <a:r>
                        <a:rPr lang="en" sz="800">
                          <a:solidFill>
                            <a:srgbClr val="000000"/>
                          </a:solidFill>
                          <a:latin typeface="Roboto"/>
                          <a:ea typeface="Roboto"/>
                          <a:cs typeface="Roboto"/>
                          <a:sym typeface="Roboto"/>
                        </a:rPr>
                        <a:t>Mail, Telegraph</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000000"/>
                          </a:solidFill>
                          <a:latin typeface="Roboto"/>
                          <a:ea typeface="Roboto"/>
                          <a:cs typeface="Roboto"/>
                          <a:sym typeface="Roboto"/>
                        </a:rPr>
                        <a:t>Telegraph, Telephone, FAX</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000000"/>
                          </a:solidFill>
                          <a:latin typeface="Roboto"/>
                          <a:ea typeface="Roboto"/>
                          <a:cs typeface="Roboto"/>
                          <a:sym typeface="Roboto"/>
                        </a:rPr>
                        <a:t>Email, Forum, Text, P2P, Blog</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000000"/>
                          </a:solidFill>
                          <a:latin typeface="Roboto"/>
                          <a:ea typeface="Roboto"/>
                          <a:cs typeface="Roboto"/>
                          <a:sym typeface="Roboto"/>
                        </a:rPr>
                        <a:t>SNS, Microblog, Live video, IM</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r h="266225">
                <a:tc>
                  <a:txBody>
                    <a:bodyPr/>
                    <a:lstStyle/>
                    <a:p>
                      <a:pPr lvl="0" rtl="0">
                        <a:spcBef>
                          <a:spcPts val="0"/>
                        </a:spcBef>
                        <a:buNone/>
                      </a:pPr>
                      <a:r>
                        <a:rPr lang="en" sz="800" b="1">
                          <a:latin typeface="Roboto"/>
                          <a:ea typeface="Roboto"/>
                          <a:cs typeface="Roboto"/>
                          <a:sym typeface="Roboto"/>
                        </a:rPr>
                        <a:t>Time Consume</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None/>
                      </a:pPr>
                      <a:r>
                        <a:rPr lang="en" sz="800">
                          <a:latin typeface="Roboto"/>
                          <a:ea typeface="Roboto"/>
                          <a:cs typeface="Roboto"/>
                          <a:sym typeface="Roboto"/>
                        </a:rPr>
                        <a:t>days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hours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minutes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seconds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r h="291950">
                <a:tc>
                  <a:txBody>
                    <a:bodyPr/>
                    <a:lstStyle/>
                    <a:p>
                      <a:pPr lvl="0" rtl="0">
                        <a:spcBef>
                          <a:spcPts val="0"/>
                        </a:spcBef>
                        <a:buNone/>
                      </a:pPr>
                      <a:r>
                        <a:rPr lang="en" sz="800" b="1">
                          <a:latin typeface="Roboto"/>
                          <a:ea typeface="Roboto"/>
                          <a:cs typeface="Roboto"/>
                          <a:sym typeface="Roboto"/>
                        </a:rPr>
                        <a:t>Contents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None/>
                      </a:pPr>
                      <a:r>
                        <a:rPr lang="en" sz="800">
                          <a:solidFill>
                            <a:srgbClr val="000000"/>
                          </a:solidFill>
                          <a:latin typeface="Roboto"/>
                          <a:ea typeface="Roboto"/>
                          <a:cs typeface="Roboto"/>
                          <a:sym typeface="Roboto"/>
                        </a:rPr>
                        <a:t>words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000000"/>
                          </a:solidFill>
                          <a:latin typeface="Roboto"/>
                          <a:ea typeface="Roboto"/>
                          <a:cs typeface="Roboto"/>
                          <a:sym typeface="Roboto"/>
                        </a:rPr>
                        <a:t>words, voice</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000000"/>
                          </a:solidFill>
                          <a:latin typeface="Roboto"/>
                          <a:ea typeface="Roboto"/>
                          <a:cs typeface="Roboto"/>
                          <a:sym typeface="Roboto"/>
                        </a:rPr>
                        <a:t>words, voice, pictures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FF0000"/>
                          </a:solidFill>
                          <a:latin typeface="Roboto"/>
                          <a:ea typeface="Roboto"/>
                          <a:cs typeface="Roboto"/>
                          <a:sym typeface="Roboto"/>
                        </a:rPr>
                        <a:t>very short words, voice, images, videos</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r h="263000">
                <a:tc>
                  <a:txBody>
                    <a:bodyPr/>
                    <a:lstStyle/>
                    <a:p>
                      <a:pPr lvl="0" rtl="0">
                        <a:spcBef>
                          <a:spcPts val="0"/>
                        </a:spcBef>
                        <a:buNone/>
                      </a:pPr>
                      <a:r>
                        <a:rPr lang="en" sz="800" b="1">
                          <a:latin typeface="Roboto"/>
                          <a:ea typeface="Roboto"/>
                          <a:cs typeface="Roboto"/>
                          <a:sym typeface="Roboto"/>
                        </a:rPr>
                        <a:t>Relationship</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Clr>
                          <a:srgbClr val="000000"/>
                        </a:buClr>
                        <a:buSzPct val="137500"/>
                        <a:buFont typeface="Arial"/>
                        <a:buNone/>
                      </a:pPr>
                      <a:r>
                        <a:rPr lang="en" sz="800">
                          <a:latin typeface="Roboto"/>
                          <a:ea typeface="Roboto"/>
                          <a:cs typeface="Roboto"/>
                          <a:sym typeface="Roboto"/>
                        </a:rPr>
                        <a:t>Strong ties, regionally</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Strong ties, nationally</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Strong ties, globally</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solidFill>
                            <a:srgbClr val="FF0000"/>
                          </a:solidFill>
                          <a:latin typeface="Roboto"/>
                          <a:ea typeface="Roboto"/>
                          <a:cs typeface="Roboto"/>
                          <a:sym typeface="Roboto"/>
                        </a:rPr>
                        <a:t>Weak ties,</a:t>
                      </a:r>
                      <a:r>
                        <a:rPr lang="en" sz="800">
                          <a:solidFill>
                            <a:srgbClr val="000000"/>
                          </a:solidFill>
                          <a:latin typeface="Roboto"/>
                          <a:ea typeface="Roboto"/>
                          <a:cs typeface="Roboto"/>
                          <a:sym typeface="Roboto"/>
                        </a:rPr>
                        <a:t> globally</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r h="502375">
                <a:tc>
                  <a:txBody>
                    <a:bodyPr/>
                    <a:lstStyle/>
                    <a:p>
                      <a:pPr lvl="0" rtl="0">
                        <a:spcBef>
                          <a:spcPts val="0"/>
                        </a:spcBef>
                        <a:buNone/>
                      </a:pPr>
                      <a:r>
                        <a:rPr lang="en" sz="800" b="1">
                          <a:latin typeface="Roboto"/>
                          <a:ea typeface="Roboto"/>
                          <a:cs typeface="Roboto"/>
                          <a:sym typeface="Roboto"/>
                        </a:rPr>
                        <a:t>Lifestyle</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CFE2F3"/>
                    </a:solidFill>
                  </a:tcPr>
                </a:tc>
                <a:tc>
                  <a:txBody>
                    <a:bodyPr/>
                    <a:lstStyle/>
                    <a:p>
                      <a:pPr lvl="0" rtl="0">
                        <a:spcBef>
                          <a:spcPts val="0"/>
                        </a:spcBef>
                        <a:buNone/>
                      </a:pPr>
                      <a:r>
                        <a:rPr lang="en" sz="800">
                          <a:latin typeface="Roboto"/>
                          <a:ea typeface="Roboto"/>
                          <a:cs typeface="Roboto"/>
                          <a:sym typeface="Roboto"/>
                        </a:rPr>
                        <a:t>A slow life without tech,</a:t>
                      </a:r>
                    </a:p>
                    <a:p>
                      <a:pPr lvl="0" rtl="0">
                        <a:spcBef>
                          <a:spcPts val="0"/>
                        </a:spcBef>
                        <a:buClr>
                          <a:srgbClr val="000000"/>
                        </a:buClr>
                        <a:buSzPct val="137500"/>
                        <a:buFont typeface="Arial"/>
                        <a:buNone/>
                      </a:pPr>
                      <a:r>
                        <a:rPr lang="en" sz="800">
                          <a:latin typeface="Roboto"/>
                          <a:ea typeface="Roboto"/>
                          <a:cs typeface="Roboto"/>
                          <a:sym typeface="Roboto"/>
                        </a:rPr>
                        <a:t>for telling important information</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A life with tech, communication as infrastructure</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A life with internet, sending and accumulating a lot of  information</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c>
                  <a:txBody>
                    <a:bodyPr/>
                    <a:lstStyle/>
                    <a:p>
                      <a:pPr lvl="0" rtl="0">
                        <a:spcBef>
                          <a:spcPts val="0"/>
                        </a:spcBef>
                        <a:buNone/>
                      </a:pPr>
                      <a:r>
                        <a:rPr lang="en" sz="800">
                          <a:latin typeface="Roboto"/>
                          <a:ea typeface="Roboto"/>
                          <a:cs typeface="Roboto"/>
                          <a:sym typeface="Roboto"/>
                        </a:rPr>
                        <a:t>Busy life filled with mobile devices, </a:t>
                      </a:r>
                      <a:r>
                        <a:rPr lang="en" sz="800">
                          <a:solidFill>
                            <a:srgbClr val="000000"/>
                          </a:solidFill>
                          <a:latin typeface="Roboto"/>
                          <a:ea typeface="Roboto"/>
                          <a:cs typeface="Roboto"/>
                          <a:sym typeface="Roboto"/>
                        </a:rPr>
                        <a:t>immediately sharing and</a:t>
                      </a:r>
                      <a:r>
                        <a:rPr lang="en" sz="800">
                          <a:latin typeface="Roboto"/>
                          <a:ea typeface="Roboto"/>
                          <a:cs typeface="Roboto"/>
                          <a:sym typeface="Roboto"/>
                        </a:rPr>
                        <a:t> erasing </a:t>
                      </a:r>
                      <a:r>
                        <a:rPr lang="en" sz="800">
                          <a:solidFill>
                            <a:srgbClr val="000000"/>
                          </a:solidFill>
                          <a:latin typeface="Roboto"/>
                          <a:ea typeface="Roboto"/>
                          <a:cs typeface="Roboto"/>
                          <a:sym typeface="Roboto"/>
                        </a:rPr>
                        <a:t>unimportant information about everyday life</a:t>
                      </a:r>
                    </a:p>
                  </a:txBody>
                  <a:tcPr marL="91425" marR="91425" marT="91425" marB="91425">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tcPr>
                </a:tc>
              </a:tr>
            </a:tbl>
          </a:graphicData>
        </a:graphic>
      </p:graphicFrame>
      <p:pic>
        <p:nvPicPr>
          <p:cNvPr id="437" name="Shape 437"/>
          <p:cNvPicPr preferRelativeResize="0"/>
          <p:nvPr/>
        </p:nvPicPr>
        <p:blipFill>
          <a:blip r:embed="rId3">
            <a:alphaModFix/>
          </a:blip>
          <a:stretch>
            <a:fillRect/>
          </a:stretch>
        </p:blipFill>
        <p:spPr>
          <a:xfrm>
            <a:off x="1436462" y="880078"/>
            <a:ext cx="1193336" cy="1502710"/>
          </a:xfrm>
          <a:prstGeom prst="rect">
            <a:avLst/>
          </a:prstGeom>
          <a:noFill/>
          <a:ln>
            <a:noFill/>
          </a:ln>
        </p:spPr>
      </p:pic>
      <p:pic>
        <p:nvPicPr>
          <p:cNvPr id="438" name="Shape 438"/>
          <p:cNvPicPr preferRelativeResize="0"/>
          <p:nvPr/>
        </p:nvPicPr>
        <p:blipFill>
          <a:blip r:embed="rId4">
            <a:alphaModFix/>
          </a:blip>
          <a:stretch>
            <a:fillRect/>
          </a:stretch>
        </p:blipFill>
        <p:spPr>
          <a:xfrm>
            <a:off x="3037009" y="880078"/>
            <a:ext cx="1172237" cy="1502704"/>
          </a:xfrm>
          <a:prstGeom prst="rect">
            <a:avLst/>
          </a:prstGeom>
          <a:noFill/>
          <a:ln>
            <a:noFill/>
          </a:ln>
        </p:spPr>
      </p:pic>
      <p:pic>
        <p:nvPicPr>
          <p:cNvPr id="439" name="Shape 439"/>
          <p:cNvPicPr preferRelativeResize="0"/>
          <p:nvPr/>
        </p:nvPicPr>
        <p:blipFill>
          <a:blip r:embed="rId5">
            <a:alphaModFix/>
          </a:blip>
          <a:stretch>
            <a:fillRect/>
          </a:stretch>
        </p:blipFill>
        <p:spPr>
          <a:xfrm>
            <a:off x="4616456" y="880078"/>
            <a:ext cx="1146850" cy="1502704"/>
          </a:xfrm>
          <a:prstGeom prst="rect">
            <a:avLst/>
          </a:prstGeom>
          <a:noFill/>
          <a:ln>
            <a:noFill/>
          </a:ln>
        </p:spPr>
      </p:pic>
      <p:pic>
        <p:nvPicPr>
          <p:cNvPr id="440" name="Shape 440"/>
          <p:cNvPicPr preferRelativeResize="0"/>
          <p:nvPr/>
        </p:nvPicPr>
        <p:blipFill rotWithShape="1">
          <a:blip r:embed="rId6">
            <a:alphaModFix/>
          </a:blip>
          <a:srcRect b="89665"/>
          <a:stretch/>
        </p:blipFill>
        <p:spPr>
          <a:xfrm>
            <a:off x="6475327" y="880078"/>
            <a:ext cx="1232847" cy="1502703"/>
          </a:xfrm>
          <a:prstGeom prst="rect">
            <a:avLst/>
          </a:prstGeom>
          <a:noFill/>
          <a:ln>
            <a:noFill/>
          </a:ln>
        </p:spPr>
      </p:pic>
      <p:sp>
        <p:nvSpPr>
          <p:cNvPr id="441" name="Shape 4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23</a:t>
            </a:fld>
            <a:endParaRPr lang="en"/>
          </a:p>
        </p:txBody>
      </p:sp>
      <p:sp>
        <p:nvSpPr>
          <p:cNvPr id="442" name="Shape 442"/>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p:nvPr/>
        </p:nvSpPr>
        <p:spPr>
          <a:xfrm>
            <a:off x="4934675" y="2830000"/>
            <a:ext cx="3828300" cy="1609200"/>
          </a:xfrm>
          <a:prstGeom prst="roundRect">
            <a:avLst>
              <a:gd name="adj" fmla="val 16667"/>
            </a:avLst>
          </a:prstGeom>
          <a:noFill/>
          <a:ln w="9525" cap="flat" cmpd="sng">
            <a:solidFill>
              <a:schemeClr val="dk2"/>
            </a:solidFill>
            <a:prstDash val="lgDash"/>
            <a:round/>
            <a:headEnd type="none" w="med" len="med"/>
            <a:tailEnd type="none" w="med" len="med"/>
          </a:ln>
        </p:spPr>
        <p:txBody>
          <a:bodyPr lIns="91425" tIns="91425" rIns="91425" bIns="91425" anchor="ctr" anchorCtr="0">
            <a:noAutofit/>
          </a:bodyPr>
          <a:lstStyle/>
          <a:p>
            <a:pPr lvl="0">
              <a:spcBef>
                <a:spcPts val="0"/>
              </a:spcBef>
              <a:buNone/>
            </a:pPr>
            <a:endParaRPr>
              <a:latin typeface="Roboto"/>
              <a:ea typeface="Roboto"/>
              <a:cs typeface="Roboto"/>
              <a:sym typeface="Roboto"/>
            </a:endParaRPr>
          </a:p>
        </p:txBody>
      </p:sp>
      <p:sp>
        <p:nvSpPr>
          <p:cNvPr id="448" name="Shape 448"/>
          <p:cNvSpPr/>
          <p:nvPr/>
        </p:nvSpPr>
        <p:spPr>
          <a:xfrm rot="-5400000">
            <a:off x="3779631" y="1795804"/>
            <a:ext cx="4145100" cy="1551899"/>
          </a:xfrm>
          <a:prstGeom prst="roundRect">
            <a:avLst>
              <a:gd name="adj" fmla="val 16667"/>
            </a:avLst>
          </a:prstGeom>
          <a:noFill/>
          <a:ln w="9525" cap="flat" cmpd="sng">
            <a:solidFill>
              <a:schemeClr val="dk2"/>
            </a:solidFill>
            <a:prstDash val="lgDash"/>
            <a:round/>
            <a:headEnd type="none" w="med" len="med"/>
            <a:tailEnd type="none" w="med" len="med"/>
          </a:ln>
        </p:spPr>
        <p:txBody>
          <a:bodyPr lIns="91425" tIns="91425" rIns="91425" bIns="91425" anchor="ctr" anchorCtr="0">
            <a:noAutofit/>
          </a:bodyPr>
          <a:lstStyle/>
          <a:p>
            <a:pPr lvl="0">
              <a:spcBef>
                <a:spcPts val="0"/>
              </a:spcBef>
              <a:buNone/>
            </a:pPr>
            <a:endParaRPr>
              <a:latin typeface="Roboto"/>
              <a:ea typeface="Roboto"/>
              <a:cs typeface="Roboto"/>
              <a:sym typeface="Roboto"/>
            </a:endParaRPr>
          </a:p>
        </p:txBody>
      </p:sp>
      <p:grpSp>
        <p:nvGrpSpPr>
          <p:cNvPr id="449" name="Shape 449"/>
          <p:cNvGrpSpPr/>
          <p:nvPr/>
        </p:nvGrpSpPr>
        <p:grpSpPr>
          <a:xfrm>
            <a:off x="2735154" y="1756126"/>
            <a:ext cx="1357018" cy="1363815"/>
            <a:chOff x="2308825" y="1626875"/>
            <a:chExt cx="1544700" cy="1544700"/>
          </a:xfrm>
        </p:grpSpPr>
        <p:sp>
          <p:nvSpPr>
            <p:cNvPr id="450" name="Shape 450"/>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000">
                <a:solidFill>
                  <a:srgbClr val="434343"/>
                </a:solidFill>
                <a:latin typeface="Bree Serif"/>
                <a:ea typeface="Bree Serif"/>
                <a:cs typeface="Bree Serif"/>
                <a:sym typeface="Bree Serif"/>
              </a:endParaRPr>
            </a:p>
          </p:txBody>
        </p:sp>
        <p:sp>
          <p:nvSpPr>
            <p:cNvPr id="451" name="Shape 451"/>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Individuals</a:t>
              </a:r>
            </a:p>
          </p:txBody>
        </p:sp>
      </p:grpSp>
      <p:grpSp>
        <p:nvGrpSpPr>
          <p:cNvPr id="452" name="Shape 452"/>
          <p:cNvGrpSpPr/>
          <p:nvPr/>
        </p:nvGrpSpPr>
        <p:grpSpPr>
          <a:xfrm>
            <a:off x="5173654" y="670751"/>
            <a:ext cx="1357018" cy="1363815"/>
            <a:chOff x="2308825" y="1626875"/>
            <a:chExt cx="1544700" cy="1544700"/>
          </a:xfrm>
        </p:grpSpPr>
        <p:sp>
          <p:nvSpPr>
            <p:cNvPr id="453" name="Shape 453"/>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000">
                <a:solidFill>
                  <a:srgbClr val="434343"/>
                </a:solidFill>
                <a:latin typeface="Bree Serif"/>
                <a:ea typeface="Bree Serif"/>
                <a:cs typeface="Bree Serif"/>
                <a:sym typeface="Bree Serif"/>
              </a:endParaRPr>
            </a:p>
          </p:txBody>
        </p:sp>
        <p:sp>
          <p:nvSpPr>
            <p:cNvPr id="454" name="Shape 454"/>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Platforms</a:t>
              </a:r>
            </a:p>
          </p:txBody>
        </p:sp>
      </p:grpSp>
      <p:grpSp>
        <p:nvGrpSpPr>
          <p:cNvPr id="455" name="Shape 455"/>
          <p:cNvGrpSpPr/>
          <p:nvPr/>
        </p:nvGrpSpPr>
        <p:grpSpPr>
          <a:xfrm>
            <a:off x="5155312" y="2945226"/>
            <a:ext cx="1375380" cy="1363815"/>
            <a:chOff x="5716337" y="3076001"/>
            <a:chExt cx="1375380" cy="1363815"/>
          </a:xfrm>
        </p:grpSpPr>
        <p:grpSp>
          <p:nvGrpSpPr>
            <p:cNvPr id="456" name="Shape 456"/>
            <p:cNvGrpSpPr/>
            <p:nvPr/>
          </p:nvGrpSpPr>
          <p:grpSpPr>
            <a:xfrm>
              <a:off x="5716337" y="3076001"/>
              <a:ext cx="1375380" cy="1363815"/>
              <a:chOff x="2482304" y="1626875"/>
              <a:chExt cx="1565600" cy="1544700"/>
            </a:xfrm>
          </p:grpSpPr>
          <p:sp>
            <p:nvSpPr>
              <p:cNvPr id="457" name="Shape 457"/>
              <p:cNvSpPr/>
              <p:nvPr/>
            </p:nvSpPr>
            <p:spPr>
              <a:xfrm>
                <a:off x="2503204"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000">
                  <a:solidFill>
                    <a:srgbClr val="434343"/>
                  </a:solidFill>
                  <a:latin typeface="Bree Serif"/>
                  <a:ea typeface="Bree Serif"/>
                  <a:cs typeface="Bree Serif"/>
                  <a:sym typeface="Bree Serif"/>
                </a:endParaRPr>
              </a:p>
            </p:txBody>
          </p:sp>
          <p:sp>
            <p:nvSpPr>
              <p:cNvPr id="458" name="Shape 458"/>
              <p:cNvSpPr txBox="1"/>
              <p:nvPr/>
            </p:nvSpPr>
            <p:spPr>
              <a:xfrm>
                <a:off x="2482304" y="2006814"/>
                <a:ext cx="15447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Head Mount Display</a:t>
                </a:r>
              </a:p>
              <a:p>
                <a:pPr lvl="0" algn="ctr" rtl="0">
                  <a:spcBef>
                    <a:spcPts val="0"/>
                  </a:spcBef>
                  <a:buNone/>
                </a:pPr>
                <a:r>
                  <a:rPr lang="en">
                    <a:solidFill>
                      <a:srgbClr val="3C78D8"/>
                    </a:solidFill>
                    <a:latin typeface="Bree Serif"/>
                    <a:ea typeface="Bree Serif"/>
                    <a:cs typeface="Bree Serif"/>
                    <a:sym typeface="Bree Serif"/>
                  </a:rPr>
                  <a:t>Providers</a:t>
                </a:r>
              </a:p>
            </p:txBody>
          </p:sp>
        </p:grpSp>
        <p:sp>
          <p:nvSpPr>
            <p:cNvPr id="459" name="Shape 459"/>
            <p:cNvSpPr txBox="1"/>
            <p:nvPr/>
          </p:nvSpPr>
          <p:spPr>
            <a:xfrm>
              <a:off x="5790879" y="4077937"/>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solidFill>
                    <a:srgbClr val="434343"/>
                  </a:solidFill>
                  <a:latin typeface="Roboto"/>
                  <a:ea typeface="Roboto"/>
                  <a:cs typeface="Roboto"/>
                  <a:sym typeface="Roboto"/>
                </a:rPr>
                <a:t>Oculus, Samsung etc.</a:t>
              </a:r>
            </a:p>
          </p:txBody>
        </p:sp>
      </p:grpSp>
      <p:grpSp>
        <p:nvGrpSpPr>
          <p:cNvPr id="460" name="Shape 460"/>
          <p:cNvGrpSpPr/>
          <p:nvPr/>
        </p:nvGrpSpPr>
        <p:grpSpPr>
          <a:xfrm>
            <a:off x="7262153" y="2945228"/>
            <a:ext cx="1357018" cy="1363815"/>
            <a:chOff x="6929203" y="2945228"/>
            <a:chExt cx="1357018" cy="1363815"/>
          </a:xfrm>
        </p:grpSpPr>
        <p:grpSp>
          <p:nvGrpSpPr>
            <p:cNvPr id="461" name="Shape 461"/>
            <p:cNvGrpSpPr/>
            <p:nvPr/>
          </p:nvGrpSpPr>
          <p:grpSpPr>
            <a:xfrm>
              <a:off x="6929203" y="2945228"/>
              <a:ext cx="1357018" cy="1363815"/>
              <a:chOff x="2308825" y="1626875"/>
              <a:chExt cx="1544700" cy="1544700"/>
            </a:xfrm>
          </p:grpSpPr>
          <p:sp>
            <p:nvSpPr>
              <p:cNvPr id="462" name="Shape 462"/>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000">
                  <a:solidFill>
                    <a:srgbClr val="434343"/>
                  </a:solidFill>
                  <a:latin typeface="Bree Serif"/>
                  <a:ea typeface="Bree Serif"/>
                  <a:cs typeface="Bree Serif"/>
                  <a:sym typeface="Bree Serif"/>
                </a:endParaRPr>
              </a:p>
            </p:txBody>
          </p:sp>
          <p:sp>
            <p:nvSpPr>
              <p:cNvPr id="463" name="Shape 463"/>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Contents </a:t>
                </a:r>
              </a:p>
              <a:p>
                <a:pPr lvl="0" algn="ctr" rtl="0">
                  <a:spcBef>
                    <a:spcPts val="0"/>
                  </a:spcBef>
                  <a:buNone/>
                </a:pPr>
                <a:r>
                  <a:rPr lang="en">
                    <a:solidFill>
                      <a:srgbClr val="3C78D8"/>
                    </a:solidFill>
                    <a:latin typeface="Bree Serif"/>
                    <a:ea typeface="Bree Serif"/>
                    <a:cs typeface="Bree Serif"/>
                    <a:sym typeface="Bree Serif"/>
                  </a:rPr>
                  <a:t>Providers</a:t>
                </a:r>
              </a:p>
            </p:txBody>
          </p:sp>
        </p:grpSp>
        <p:sp>
          <p:nvSpPr>
            <p:cNvPr id="464" name="Shape 464"/>
            <p:cNvSpPr txBox="1"/>
            <p:nvPr/>
          </p:nvSpPr>
          <p:spPr>
            <a:xfrm>
              <a:off x="7027079" y="3876500"/>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solidFill>
                    <a:srgbClr val="434343"/>
                  </a:solidFill>
                  <a:latin typeface="Roboto"/>
                  <a:ea typeface="Roboto"/>
                  <a:cs typeface="Roboto"/>
                  <a:sym typeface="Roboto"/>
                </a:rPr>
                <a:t>Electronic Arts, Square Enix etc.</a:t>
              </a:r>
            </a:p>
          </p:txBody>
        </p:sp>
      </p:grpSp>
      <p:grpSp>
        <p:nvGrpSpPr>
          <p:cNvPr id="465" name="Shape 465"/>
          <p:cNvGrpSpPr/>
          <p:nvPr/>
        </p:nvGrpSpPr>
        <p:grpSpPr>
          <a:xfrm>
            <a:off x="463975" y="670754"/>
            <a:ext cx="1357018" cy="1363815"/>
            <a:chOff x="5380725" y="175579"/>
            <a:chExt cx="1357018" cy="1363815"/>
          </a:xfrm>
        </p:grpSpPr>
        <p:grpSp>
          <p:nvGrpSpPr>
            <p:cNvPr id="466" name="Shape 466"/>
            <p:cNvGrpSpPr/>
            <p:nvPr/>
          </p:nvGrpSpPr>
          <p:grpSpPr>
            <a:xfrm>
              <a:off x="5380725" y="175579"/>
              <a:ext cx="1357018" cy="1363815"/>
              <a:chOff x="2308825" y="1626875"/>
              <a:chExt cx="1544700" cy="1544700"/>
            </a:xfrm>
          </p:grpSpPr>
          <p:sp>
            <p:nvSpPr>
              <p:cNvPr id="467" name="Shape 467"/>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000">
                  <a:solidFill>
                    <a:srgbClr val="434343"/>
                  </a:solidFill>
                  <a:latin typeface="Bree Serif"/>
                  <a:ea typeface="Bree Serif"/>
                  <a:cs typeface="Bree Serif"/>
                  <a:sym typeface="Bree Serif"/>
                </a:endParaRPr>
              </a:p>
            </p:txBody>
          </p:sp>
          <p:sp>
            <p:nvSpPr>
              <p:cNvPr id="468" name="Shape 468"/>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Camera Providers</a:t>
                </a:r>
              </a:p>
            </p:txBody>
          </p:sp>
        </p:grpSp>
        <p:sp>
          <p:nvSpPr>
            <p:cNvPr id="469" name="Shape 469"/>
            <p:cNvSpPr txBox="1"/>
            <p:nvPr/>
          </p:nvSpPr>
          <p:spPr>
            <a:xfrm>
              <a:off x="5497554" y="1110062"/>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solidFill>
                    <a:srgbClr val="434343"/>
                  </a:solidFill>
                  <a:latin typeface="Roboto"/>
                  <a:ea typeface="Roboto"/>
                  <a:cs typeface="Roboto"/>
                  <a:sym typeface="Roboto"/>
                </a:rPr>
                <a:t>Ricoh, GoPro etc.</a:t>
              </a:r>
            </a:p>
          </p:txBody>
        </p:sp>
      </p:grpSp>
      <p:grpSp>
        <p:nvGrpSpPr>
          <p:cNvPr id="470" name="Shape 470"/>
          <p:cNvGrpSpPr/>
          <p:nvPr/>
        </p:nvGrpSpPr>
        <p:grpSpPr>
          <a:xfrm>
            <a:off x="6439663" y="3203975"/>
            <a:ext cx="899510" cy="846350"/>
            <a:chOff x="6439663" y="3203975"/>
            <a:chExt cx="899510" cy="846350"/>
          </a:xfrm>
        </p:grpSpPr>
        <p:sp>
          <p:nvSpPr>
            <p:cNvPr id="471" name="Shape 471"/>
            <p:cNvSpPr/>
            <p:nvPr/>
          </p:nvSpPr>
          <p:spPr>
            <a:xfrm>
              <a:off x="6606873" y="3474912"/>
              <a:ext cx="6702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72" name="Shape 472"/>
            <p:cNvSpPr/>
            <p:nvPr/>
          </p:nvSpPr>
          <p:spPr>
            <a:xfrm rot="10800000">
              <a:off x="6606873" y="3670512"/>
              <a:ext cx="6702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73" name="Shape 473"/>
            <p:cNvSpPr txBox="1"/>
            <p:nvPr/>
          </p:nvSpPr>
          <p:spPr>
            <a:xfrm>
              <a:off x="6544773" y="3746725"/>
              <a:ext cx="7944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Contents</a:t>
              </a:r>
            </a:p>
          </p:txBody>
        </p:sp>
        <p:sp>
          <p:nvSpPr>
            <p:cNvPr id="474" name="Shape 474"/>
            <p:cNvSpPr txBox="1"/>
            <p:nvPr/>
          </p:nvSpPr>
          <p:spPr>
            <a:xfrm>
              <a:off x="6439663" y="3203975"/>
              <a:ext cx="8685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Device,</a:t>
              </a:r>
            </a:p>
            <a:p>
              <a:pPr lvl="0" algn="ctr" rtl="0">
                <a:spcBef>
                  <a:spcPts val="0"/>
                </a:spcBef>
                <a:buNone/>
              </a:pPr>
              <a:r>
                <a:rPr lang="en" sz="1000">
                  <a:solidFill>
                    <a:srgbClr val="434343"/>
                  </a:solidFill>
                  <a:latin typeface="Roboto"/>
                  <a:ea typeface="Roboto"/>
                  <a:cs typeface="Roboto"/>
                  <a:sym typeface="Roboto"/>
                </a:rPr>
                <a:t>Knowhow</a:t>
              </a:r>
            </a:p>
          </p:txBody>
        </p:sp>
      </p:grpSp>
      <p:grpSp>
        <p:nvGrpSpPr>
          <p:cNvPr id="475" name="Shape 475"/>
          <p:cNvGrpSpPr/>
          <p:nvPr/>
        </p:nvGrpSpPr>
        <p:grpSpPr>
          <a:xfrm rot="-1623284">
            <a:off x="3955330" y="1333795"/>
            <a:ext cx="1231464" cy="846468"/>
            <a:chOff x="2156857" y="2223675"/>
            <a:chExt cx="868404" cy="846350"/>
          </a:xfrm>
        </p:grpSpPr>
        <p:sp>
          <p:nvSpPr>
            <p:cNvPr id="476" name="Shape 476"/>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77" name="Shape 477"/>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78" name="Shape 478"/>
            <p:cNvSpPr txBox="1"/>
            <p:nvPr/>
          </p:nvSpPr>
          <p:spPr>
            <a:xfrm>
              <a:off x="2162462" y="276642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Contents</a:t>
              </a:r>
            </a:p>
          </p:txBody>
        </p:sp>
        <p:sp>
          <p:nvSpPr>
            <p:cNvPr id="479" name="Shape 479"/>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Photos, texts, a few of videos</a:t>
              </a:r>
            </a:p>
          </p:txBody>
        </p:sp>
      </p:grpSp>
      <p:grpSp>
        <p:nvGrpSpPr>
          <p:cNvPr id="480" name="Shape 480"/>
          <p:cNvGrpSpPr/>
          <p:nvPr/>
        </p:nvGrpSpPr>
        <p:grpSpPr>
          <a:xfrm rot="1970368">
            <a:off x="1732450" y="1483670"/>
            <a:ext cx="1049701" cy="846360"/>
            <a:chOff x="2156857" y="2223675"/>
            <a:chExt cx="868404" cy="846350"/>
          </a:xfrm>
        </p:grpSpPr>
        <p:sp>
          <p:nvSpPr>
            <p:cNvPr id="481" name="Shape 481"/>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solidFill>
                  <a:srgbClr val="434343"/>
                </a:solidFill>
                <a:latin typeface="Roboto"/>
                <a:ea typeface="Roboto"/>
                <a:cs typeface="Roboto"/>
                <a:sym typeface="Roboto"/>
              </a:endParaRPr>
            </a:p>
          </p:txBody>
        </p:sp>
        <p:sp>
          <p:nvSpPr>
            <p:cNvPr id="482" name="Shape 482"/>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solidFill>
                  <a:srgbClr val="434343"/>
                </a:solidFill>
                <a:latin typeface="Roboto"/>
                <a:ea typeface="Roboto"/>
                <a:cs typeface="Roboto"/>
                <a:sym typeface="Roboto"/>
              </a:endParaRPr>
            </a:p>
          </p:txBody>
        </p:sp>
        <p:sp>
          <p:nvSpPr>
            <p:cNvPr id="483" name="Shape 483"/>
            <p:cNvSpPr txBox="1"/>
            <p:nvPr/>
          </p:nvSpPr>
          <p:spPr>
            <a:xfrm>
              <a:off x="2162462" y="276642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a:t>
              </a:r>
            </a:p>
          </p:txBody>
        </p:sp>
        <p:sp>
          <p:nvSpPr>
            <p:cNvPr id="484" name="Shape 484"/>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Device</a:t>
              </a:r>
            </a:p>
          </p:txBody>
        </p:sp>
      </p:grpSp>
      <p:sp>
        <p:nvSpPr>
          <p:cNvPr id="485" name="Shape 485"/>
          <p:cNvSpPr txBox="1"/>
          <p:nvPr/>
        </p:nvSpPr>
        <p:spPr>
          <a:xfrm>
            <a:off x="5267025" y="225923"/>
            <a:ext cx="1170300" cy="396299"/>
          </a:xfrm>
          <a:prstGeom prst="rect">
            <a:avLst/>
          </a:prstGeom>
          <a:noFill/>
          <a:ln>
            <a:noFill/>
          </a:ln>
        </p:spPr>
        <p:txBody>
          <a:bodyPr lIns="91425" tIns="91425" rIns="91425" bIns="91425" anchor="ctr" anchorCtr="0">
            <a:noAutofit/>
          </a:bodyPr>
          <a:lstStyle/>
          <a:p>
            <a:pPr lvl="0" algn="ctr" rtl="0">
              <a:spcBef>
                <a:spcPts val="0"/>
              </a:spcBef>
              <a:buNone/>
            </a:pPr>
            <a:r>
              <a:rPr lang="en" sz="1000" i="1">
                <a:solidFill>
                  <a:srgbClr val="434343"/>
                </a:solidFill>
                <a:latin typeface="Roboto"/>
                <a:ea typeface="Roboto"/>
                <a:cs typeface="Roboto"/>
                <a:sym typeface="Roboto"/>
              </a:rPr>
              <a:t>Google</a:t>
            </a:r>
          </a:p>
        </p:txBody>
      </p:sp>
      <p:sp>
        <p:nvSpPr>
          <p:cNvPr id="486" name="Shape 486"/>
          <p:cNvSpPr txBox="1"/>
          <p:nvPr/>
        </p:nvSpPr>
        <p:spPr>
          <a:xfrm>
            <a:off x="7260900" y="4309050"/>
            <a:ext cx="1341000" cy="432600"/>
          </a:xfrm>
          <a:prstGeom prst="rect">
            <a:avLst/>
          </a:prstGeom>
          <a:noFill/>
          <a:ln>
            <a:noFill/>
          </a:ln>
        </p:spPr>
        <p:txBody>
          <a:bodyPr lIns="91425" tIns="91425" rIns="91425" bIns="91425" anchor="ctr" anchorCtr="0">
            <a:noAutofit/>
          </a:bodyPr>
          <a:lstStyle/>
          <a:p>
            <a:pPr lvl="0" algn="ctr" rtl="0">
              <a:spcBef>
                <a:spcPts val="0"/>
              </a:spcBef>
              <a:buNone/>
            </a:pPr>
            <a:r>
              <a:rPr lang="en" sz="1000" i="1">
                <a:solidFill>
                  <a:srgbClr val="434343"/>
                </a:solidFill>
                <a:latin typeface="Roboto"/>
                <a:ea typeface="Roboto"/>
                <a:cs typeface="Roboto"/>
                <a:sym typeface="Roboto"/>
              </a:rPr>
              <a:t>Microsoft,Sony</a:t>
            </a:r>
          </a:p>
        </p:txBody>
      </p:sp>
      <p:sp>
        <p:nvSpPr>
          <p:cNvPr id="487" name="Shape 487"/>
          <p:cNvSpPr txBox="1"/>
          <p:nvPr/>
        </p:nvSpPr>
        <p:spPr>
          <a:xfrm>
            <a:off x="5267017" y="1519262"/>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latin typeface="Roboto"/>
                <a:ea typeface="Roboto"/>
                <a:cs typeface="Roboto"/>
                <a:sym typeface="Roboto"/>
              </a:rPr>
              <a:t>Facebook, Instagram  etc.</a:t>
            </a:r>
          </a:p>
        </p:txBody>
      </p:sp>
      <p:grpSp>
        <p:nvGrpSpPr>
          <p:cNvPr id="488" name="Shape 488"/>
          <p:cNvGrpSpPr/>
          <p:nvPr/>
        </p:nvGrpSpPr>
        <p:grpSpPr>
          <a:xfrm rot="2074120">
            <a:off x="3814340" y="2838811"/>
            <a:ext cx="1517469" cy="993535"/>
            <a:chOff x="2093455" y="2223675"/>
            <a:chExt cx="1070100" cy="993349"/>
          </a:xfrm>
        </p:grpSpPr>
        <p:sp>
          <p:nvSpPr>
            <p:cNvPr id="489" name="Shape 489"/>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90" name="Shape 490"/>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solidFill>
                  <a:srgbClr val="434343"/>
                </a:solidFill>
                <a:latin typeface="Roboto"/>
                <a:ea typeface="Roboto"/>
                <a:cs typeface="Roboto"/>
                <a:sym typeface="Roboto"/>
              </a:endParaRPr>
            </a:p>
          </p:txBody>
        </p:sp>
        <p:sp>
          <p:nvSpPr>
            <p:cNvPr id="491" name="Shape 491"/>
            <p:cNvSpPr txBox="1"/>
            <p:nvPr/>
          </p:nvSpPr>
          <p:spPr>
            <a:xfrm>
              <a:off x="2093455" y="2766424"/>
              <a:ext cx="1070100" cy="450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Device, </a:t>
              </a:r>
            </a:p>
            <a:p>
              <a:pPr lvl="0" algn="ctr" rtl="0">
                <a:spcBef>
                  <a:spcPts val="0"/>
                </a:spcBef>
                <a:buNone/>
              </a:pPr>
              <a:r>
                <a:rPr lang="en" sz="1000">
                  <a:solidFill>
                    <a:srgbClr val="434343"/>
                  </a:solidFill>
                  <a:latin typeface="Roboto"/>
                  <a:ea typeface="Roboto"/>
                  <a:cs typeface="Roboto"/>
                  <a:sym typeface="Roboto"/>
                </a:rPr>
                <a:t>Heavy Contents</a:t>
              </a:r>
            </a:p>
          </p:txBody>
        </p:sp>
        <p:sp>
          <p:nvSpPr>
            <p:cNvPr id="492" name="Shape 492"/>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a:solidFill>
                    <a:srgbClr val="434343"/>
                  </a:solidFill>
                  <a:latin typeface="Roboto"/>
                  <a:ea typeface="Roboto"/>
                  <a:cs typeface="Roboto"/>
                  <a:sym typeface="Roboto"/>
                </a:rPr>
                <a:t>$</a:t>
              </a:r>
            </a:p>
          </p:txBody>
        </p:sp>
      </p:grpSp>
      <p:grpSp>
        <p:nvGrpSpPr>
          <p:cNvPr id="493" name="Shape 493"/>
          <p:cNvGrpSpPr/>
          <p:nvPr/>
        </p:nvGrpSpPr>
        <p:grpSpPr>
          <a:xfrm rot="1970368">
            <a:off x="1715809" y="1747740"/>
            <a:ext cx="1042986" cy="367804"/>
            <a:chOff x="2156857" y="2494625"/>
            <a:chExt cx="862850" cy="367800"/>
          </a:xfrm>
        </p:grpSpPr>
        <p:sp>
          <p:nvSpPr>
            <p:cNvPr id="494" name="Shape 494"/>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latin typeface="Roboto"/>
                <a:ea typeface="Roboto"/>
                <a:cs typeface="Roboto"/>
                <a:sym typeface="Roboto"/>
              </a:endParaRPr>
            </a:p>
          </p:txBody>
        </p:sp>
        <p:sp>
          <p:nvSpPr>
            <p:cNvPr id="495" name="Shape 495"/>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000">
                <a:latin typeface="Roboto"/>
                <a:ea typeface="Roboto"/>
                <a:cs typeface="Roboto"/>
                <a:sym typeface="Roboto"/>
              </a:endParaRPr>
            </a:p>
          </p:txBody>
        </p:sp>
      </p:grpSp>
      <p:sp>
        <p:nvSpPr>
          <p:cNvPr id="496" name="Shape 496"/>
          <p:cNvSpPr txBox="1"/>
          <p:nvPr/>
        </p:nvSpPr>
        <p:spPr>
          <a:xfrm>
            <a:off x="366800" y="32892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Value Web</a:t>
            </a:r>
          </a:p>
        </p:txBody>
      </p:sp>
      <p:sp>
        <p:nvSpPr>
          <p:cNvPr id="497" name="Shape 497"/>
          <p:cNvSpPr txBox="1"/>
          <p:nvPr/>
        </p:nvSpPr>
        <p:spPr>
          <a:xfrm>
            <a:off x="261050" y="3509725"/>
            <a:ext cx="3729000" cy="13638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chemeClr val="dk1"/>
                </a:solidFill>
                <a:latin typeface="Roboto"/>
                <a:ea typeface="Roboto"/>
                <a:cs typeface="Roboto"/>
                <a:sym typeface="Roboto"/>
              </a:rPr>
              <a:t>VR industry is not mature enough to analyze competitors-complementors map.</a:t>
            </a:r>
          </a:p>
          <a:p>
            <a:pPr lvl="0" rtl="0">
              <a:spcBef>
                <a:spcPts val="0"/>
              </a:spcBef>
              <a:spcAft>
                <a:spcPts val="1000"/>
              </a:spcAft>
              <a:buNone/>
            </a:pPr>
            <a:r>
              <a:rPr lang="en" sz="1000">
                <a:solidFill>
                  <a:schemeClr val="dk1"/>
                </a:solidFill>
                <a:latin typeface="Roboto"/>
                <a:ea typeface="Roboto"/>
                <a:cs typeface="Roboto"/>
                <a:sym typeface="Roboto"/>
              </a:rPr>
              <a:t>Instead of this, we made value map to understand the emerging industry as a whole. We can enjoy high-quality VR experience even now but there are problems that the contents are made by professionals, not by our family and friends and contents are basically visual and sound, not other senses.</a:t>
            </a:r>
          </a:p>
        </p:txBody>
      </p:sp>
      <p:sp>
        <p:nvSpPr>
          <p:cNvPr id="498" name="Shape 498"/>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p:nvPr/>
        </p:nvSpPr>
        <p:spPr>
          <a:xfrm>
            <a:off x="290950" y="270800"/>
            <a:ext cx="4298700" cy="396300"/>
          </a:xfrm>
          <a:prstGeom prst="rect">
            <a:avLst/>
          </a:prstGeom>
          <a:noFill/>
          <a:ln>
            <a:noFill/>
          </a:ln>
        </p:spPr>
        <p:txBody>
          <a:bodyPr lIns="91425" tIns="91425" rIns="91425" bIns="91425" anchor="t" anchorCtr="0">
            <a:noAutofit/>
          </a:bodyPr>
          <a:lstStyle/>
          <a:p>
            <a:pPr lvl="0" rtl="0">
              <a:spcBef>
                <a:spcPts val="0"/>
              </a:spcBef>
              <a:buClr>
                <a:srgbClr val="000000"/>
              </a:buClr>
              <a:buFont typeface="Arial"/>
              <a:buNone/>
            </a:pPr>
            <a:r>
              <a:rPr lang="en">
                <a:solidFill>
                  <a:srgbClr val="666666"/>
                </a:solidFill>
                <a:latin typeface="Bree Serif"/>
                <a:ea typeface="Bree Serif"/>
                <a:cs typeface="Bree Serif"/>
                <a:sym typeface="Bree Serif"/>
              </a:rPr>
              <a:t>Future Value Web 1: 360 and/or 3D videos</a:t>
            </a:r>
          </a:p>
        </p:txBody>
      </p:sp>
      <p:grpSp>
        <p:nvGrpSpPr>
          <p:cNvPr id="504" name="Shape 504"/>
          <p:cNvGrpSpPr/>
          <p:nvPr/>
        </p:nvGrpSpPr>
        <p:grpSpPr>
          <a:xfrm>
            <a:off x="2735154" y="1756126"/>
            <a:ext cx="1357018" cy="1363815"/>
            <a:chOff x="2308825" y="1626875"/>
            <a:chExt cx="1544700" cy="1544700"/>
          </a:xfrm>
        </p:grpSpPr>
        <p:sp>
          <p:nvSpPr>
            <p:cNvPr id="505" name="Shape 505"/>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6" name="Shape 506"/>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Individuals</a:t>
              </a:r>
            </a:p>
          </p:txBody>
        </p:sp>
      </p:grpSp>
      <p:grpSp>
        <p:nvGrpSpPr>
          <p:cNvPr id="507" name="Shape 507"/>
          <p:cNvGrpSpPr/>
          <p:nvPr/>
        </p:nvGrpSpPr>
        <p:grpSpPr>
          <a:xfrm>
            <a:off x="5173654" y="670751"/>
            <a:ext cx="1357018" cy="1363815"/>
            <a:chOff x="2308825" y="1626875"/>
            <a:chExt cx="1544700" cy="1544700"/>
          </a:xfrm>
        </p:grpSpPr>
        <p:sp>
          <p:nvSpPr>
            <p:cNvPr id="508" name="Shape 508"/>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9" name="Shape 509"/>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Platforms</a:t>
              </a:r>
            </a:p>
          </p:txBody>
        </p:sp>
      </p:grpSp>
      <p:grpSp>
        <p:nvGrpSpPr>
          <p:cNvPr id="510" name="Shape 510"/>
          <p:cNvGrpSpPr/>
          <p:nvPr/>
        </p:nvGrpSpPr>
        <p:grpSpPr>
          <a:xfrm>
            <a:off x="463975" y="670754"/>
            <a:ext cx="1357018" cy="1363815"/>
            <a:chOff x="2308825" y="1626875"/>
            <a:chExt cx="1544700" cy="1544700"/>
          </a:xfrm>
        </p:grpSpPr>
        <p:sp>
          <p:nvSpPr>
            <p:cNvPr id="511" name="Shape 511"/>
            <p:cNvSpPr/>
            <p:nvPr/>
          </p:nvSpPr>
          <p:spPr>
            <a:xfrm>
              <a:off x="2308825" y="1626875"/>
              <a:ext cx="1544700" cy="1544700"/>
            </a:xfrm>
            <a:prstGeom prst="ellipse">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2" name="Shape 512"/>
            <p:cNvSpPr txBox="1"/>
            <p:nvPr/>
          </p:nvSpPr>
          <p:spPr>
            <a:xfrm>
              <a:off x="2415025" y="2006825"/>
              <a:ext cx="1332300" cy="784800"/>
            </a:xfrm>
            <a:prstGeom prst="rect">
              <a:avLst/>
            </a:prstGeom>
            <a:solidFill>
              <a:srgbClr val="A4C2F4"/>
            </a:solidFill>
            <a:ln>
              <a:noFill/>
            </a:ln>
          </p:spPr>
          <p:txBody>
            <a:bodyPr lIns="91425" tIns="91425" rIns="91425" bIns="91425" anchor="ctr" anchorCtr="0">
              <a:noAutofit/>
            </a:bodyPr>
            <a:lstStyle/>
            <a:p>
              <a:pPr lvl="0" algn="ctr" rtl="0">
                <a:spcBef>
                  <a:spcPts val="0"/>
                </a:spcBef>
                <a:buNone/>
              </a:pPr>
              <a:r>
                <a:rPr lang="en">
                  <a:latin typeface="Bree Serif"/>
                  <a:ea typeface="Bree Serif"/>
                  <a:cs typeface="Bree Serif"/>
                  <a:sym typeface="Bree Serif"/>
                </a:rPr>
                <a:t>360 and/or 3D Camera Providers</a:t>
              </a:r>
            </a:p>
          </p:txBody>
        </p:sp>
      </p:grpSp>
      <p:grpSp>
        <p:nvGrpSpPr>
          <p:cNvPr id="513" name="Shape 513"/>
          <p:cNvGrpSpPr/>
          <p:nvPr/>
        </p:nvGrpSpPr>
        <p:grpSpPr>
          <a:xfrm rot="-1623284">
            <a:off x="3932565" y="1157167"/>
            <a:ext cx="1231473" cy="1110576"/>
            <a:chOff x="2156857" y="2041597"/>
            <a:chExt cx="868410" cy="1110420"/>
          </a:xfrm>
        </p:grpSpPr>
        <p:sp>
          <p:nvSpPr>
            <p:cNvPr id="514" name="Shape 514"/>
            <p:cNvSpPr/>
            <p:nvPr/>
          </p:nvSpPr>
          <p:spPr>
            <a:xfrm>
              <a:off x="2156907" y="24946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15" name="Shape 515"/>
            <p:cNvSpPr/>
            <p:nvPr/>
          </p:nvSpPr>
          <p:spPr>
            <a:xfrm rot="10800000">
              <a:off x="2156857" y="26902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16" name="Shape 516"/>
            <p:cNvSpPr txBox="1"/>
            <p:nvPr/>
          </p:nvSpPr>
          <p:spPr>
            <a:xfrm>
              <a:off x="2162464" y="2846918"/>
              <a:ext cx="862800" cy="3051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360 and/or 3D videos</a:t>
              </a:r>
            </a:p>
          </p:txBody>
        </p:sp>
        <p:sp>
          <p:nvSpPr>
            <p:cNvPr id="517" name="Shape 517"/>
            <p:cNvSpPr txBox="1"/>
            <p:nvPr/>
          </p:nvSpPr>
          <p:spPr>
            <a:xfrm rot="1195">
              <a:off x="2162468" y="2041747"/>
              <a:ext cx="862800" cy="4854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360 and/or 3D videos</a:t>
              </a:r>
            </a:p>
          </p:txBody>
        </p:sp>
      </p:grpSp>
      <p:grpSp>
        <p:nvGrpSpPr>
          <p:cNvPr id="518" name="Shape 518"/>
          <p:cNvGrpSpPr/>
          <p:nvPr/>
        </p:nvGrpSpPr>
        <p:grpSpPr>
          <a:xfrm rot="1970368">
            <a:off x="1732450" y="1483670"/>
            <a:ext cx="1049701" cy="846360"/>
            <a:chOff x="2156857" y="2223675"/>
            <a:chExt cx="868404" cy="846350"/>
          </a:xfrm>
        </p:grpSpPr>
        <p:sp>
          <p:nvSpPr>
            <p:cNvPr id="519" name="Shape 519"/>
            <p:cNvSpPr/>
            <p:nvPr/>
          </p:nvSpPr>
          <p:spPr>
            <a:xfrm>
              <a:off x="2156907" y="24946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20" name="Shape 520"/>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21" name="Shape 521"/>
            <p:cNvSpPr txBox="1"/>
            <p:nvPr/>
          </p:nvSpPr>
          <p:spPr>
            <a:xfrm>
              <a:off x="2162462" y="276642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a:t>
              </a:r>
            </a:p>
          </p:txBody>
        </p:sp>
        <p:sp>
          <p:nvSpPr>
            <p:cNvPr id="522" name="Shape 522"/>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91666"/>
                <a:buFont typeface="Arial"/>
                <a:buNone/>
              </a:pPr>
              <a:r>
                <a:rPr lang="en" sz="1200">
                  <a:solidFill>
                    <a:srgbClr val="4A86E8"/>
                  </a:solidFill>
                  <a:latin typeface="Roboto"/>
                  <a:ea typeface="Roboto"/>
                  <a:cs typeface="Roboto"/>
                  <a:sym typeface="Roboto"/>
                </a:rPr>
                <a:t>360 and/or 3D cameras</a:t>
              </a:r>
            </a:p>
          </p:txBody>
        </p:sp>
      </p:grpSp>
      <p:sp>
        <p:nvSpPr>
          <p:cNvPr id="523" name="Shape 523"/>
          <p:cNvSpPr txBox="1"/>
          <p:nvPr/>
        </p:nvSpPr>
        <p:spPr>
          <a:xfrm>
            <a:off x="5267004" y="1524137"/>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latin typeface="Roboto"/>
                <a:ea typeface="Roboto"/>
                <a:cs typeface="Roboto"/>
                <a:sym typeface="Roboto"/>
              </a:rPr>
              <a:t>Facebook, Instagram  etc.</a:t>
            </a:r>
          </a:p>
        </p:txBody>
      </p:sp>
      <p:pic>
        <p:nvPicPr>
          <p:cNvPr id="524" name="Shape 524" descr="360orbit 1stpage.png"/>
          <p:cNvPicPr preferRelativeResize="0"/>
          <p:nvPr/>
        </p:nvPicPr>
        <p:blipFill>
          <a:blip r:embed="rId3">
            <a:alphaModFix/>
          </a:blip>
          <a:stretch>
            <a:fillRect/>
          </a:stretch>
        </p:blipFill>
        <p:spPr>
          <a:xfrm>
            <a:off x="6721362" y="3786425"/>
            <a:ext cx="2422625" cy="1280349"/>
          </a:xfrm>
          <a:prstGeom prst="rect">
            <a:avLst/>
          </a:prstGeom>
          <a:noFill/>
          <a:ln>
            <a:noFill/>
          </a:ln>
        </p:spPr>
      </p:pic>
      <p:pic>
        <p:nvPicPr>
          <p:cNvPr id="525" name="Shape 525" descr="camerama.png"/>
          <p:cNvPicPr preferRelativeResize="0"/>
          <p:nvPr/>
        </p:nvPicPr>
        <p:blipFill>
          <a:blip r:embed="rId4">
            <a:alphaModFix/>
          </a:blip>
          <a:stretch>
            <a:fillRect/>
          </a:stretch>
        </p:blipFill>
        <p:spPr>
          <a:xfrm>
            <a:off x="6751747" y="2195399"/>
            <a:ext cx="2361840" cy="1476150"/>
          </a:xfrm>
          <a:prstGeom prst="rect">
            <a:avLst/>
          </a:prstGeom>
          <a:noFill/>
          <a:ln>
            <a:noFill/>
          </a:ln>
        </p:spPr>
      </p:pic>
      <p:grpSp>
        <p:nvGrpSpPr>
          <p:cNvPr id="526" name="Shape 526"/>
          <p:cNvGrpSpPr/>
          <p:nvPr/>
        </p:nvGrpSpPr>
        <p:grpSpPr>
          <a:xfrm>
            <a:off x="5155312" y="2945226"/>
            <a:ext cx="1375380" cy="1363815"/>
            <a:chOff x="5716337" y="3076001"/>
            <a:chExt cx="1375380" cy="1363815"/>
          </a:xfrm>
        </p:grpSpPr>
        <p:grpSp>
          <p:nvGrpSpPr>
            <p:cNvPr id="527" name="Shape 527"/>
            <p:cNvGrpSpPr/>
            <p:nvPr/>
          </p:nvGrpSpPr>
          <p:grpSpPr>
            <a:xfrm>
              <a:off x="5716337" y="3076001"/>
              <a:ext cx="1375380" cy="1363815"/>
              <a:chOff x="2482304" y="1626875"/>
              <a:chExt cx="1565600" cy="1544700"/>
            </a:xfrm>
          </p:grpSpPr>
          <p:sp>
            <p:nvSpPr>
              <p:cNvPr id="528" name="Shape 528"/>
              <p:cNvSpPr/>
              <p:nvPr/>
            </p:nvSpPr>
            <p:spPr>
              <a:xfrm>
                <a:off x="2503204"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9" name="Shape 529"/>
              <p:cNvSpPr txBox="1"/>
              <p:nvPr/>
            </p:nvSpPr>
            <p:spPr>
              <a:xfrm>
                <a:off x="2482304" y="2006814"/>
                <a:ext cx="15447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Head Mount Display</a:t>
                </a:r>
              </a:p>
              <a:p>
                <a:pPr lvl="0" algn="ctr" rtl="0">
                  <a:spcBef>
                    <a:spcPts val="0"/>
                  </a:spcBef>
                  <a:buNone/>
                </a:pPr>
                <a:r>
                  <a:rPr lang="en">
                    <a:solidFill>
                      <a:srgbClr val="3C78D8"/>
                    </a:solidFill>
                    <a:latin typeface="Bree Serif"/>
                    <a:ea typeface="Bree Serif"/>
                    <a:cs typeface="Bree Serif"/>
                    <a:sym typeface="Bree Serif"/>
                  </a:rPr>
                  <a:t>Providers</a:t>
                </a:r>
              </a:p>
            </p:txBody>
          </p:sp>
        </p:grpSp>
        <p:sp>
          <p:nvSpPr>
            <p:cNvPr id="530" name="Shape 530"/>
            <p:cNvSpPr txBox="1"/>
            <p:nvPr/>
          </p:nvSpPr>
          <p:spPr>
            <a:xfrm>
              <a:off x="5790879" y="4077937"/>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latin typeface="Roboto"/>
                  <a:ea typeface="Roboto"/>
                  <a:cs typeface="Roboto"/>
                  <a:sym typeface="Roboto"/>
                </a:rPr>
                <a:t>Oculus, Samsung etc.</a:t>
              </a:r>
            </a:p>
          </p:txBody>
        </p:sp>
      </p:grpSp>
      <p:grpSp>
        <p:nvGrpSpPr>
          <p:cNvPr id="531" name="Shape 531"/>
          <p:cNvGrpSpPr/>
          <p:nvPr/>
        </p:nvGrpSpPr>
        <p:grpSpPr>
          <a:xfrm rot="2074120">
            <a:off x="3814340" y="2838811"/>
            <a:ext cx="1517469" cy="993535"/>
            <a:chOff x="2093455" y="2223675"/>
            <a:chExt cx="1070100" cy="993349"/>
          </a:xfrm>
        </p:grpSpPr>
        <p:sp>
          <p:nvSpPr>
            <p:cNvPr id="532" name="Shape 532"/>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33" name="Shape 533"/>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34" name="Shape 534"/>
            <p:cNvSpPr txBox="1"/>
            <p:nvPr/>
          </p:nvSpPr>
          <p:spPr>
            <a:xfrm>
              <a:off x="2093455" y="2766424"/>
              <a:ext cx="1070100" cy="450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Device</a:t>
              </a:r>
            </a:p>
          </p:txBody>
        </p:sp>
        <p:sp>
          <p:nvSpPr>
            <p:cNvPr id="535" name="Shape 535"/>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a:t>
              </a:r>
            </a:p>
          </p:txBody>
        </p:sp>
      </p:grpSp>
      <p:pic>
        <p:nvPicPr>
          <p:cNvPr id="536" name="Shape 536" descr="samsung gear 360.jpg"/>
          <p:cNvPicPr preferRelativeResize="0"/>
          <p:nvPr/>
        </p:nvPicPr>
        <p:blipFill>
          <a:blip r:embed="rId5">
            <a:alphaModFix/>
          </a:blip>
          <a:stretch>
            <a:fillRect/>
          </a:stretch>
        </p:blipFill>
        <p:spPr>
          <a:xfrm>
            <a:off x="7434475" y="401400"/>
            <a:ext cx="1679125" cy="1679125"/>
          </a:xfrm>
          <a:prstGeom prst="rect">
            <a:avLst/>
          </a:prstGeom>
          <a:noFill/>
          <a:ln>
            <a:noFill/>
          </a:ln>
        </p:spPr>
      </p:pic>
      <p:sp>
        <p:nvSpPr>
          <p:cNvPr id="537" name="Shape 537"/>
          <p:cNvSpPr txBox="1"/>
          <p:nvPr/>
        </p:nvSpPr>
        <p:spPr>
          <a:xfrm>
            <a:off x="290950" y="4066575"/>
            <a:ext cx="3973200" cy="8067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chemeClr val="dk1"/>
                </a:solidFill>
                <a:latin typeface="Roboto"/>
                <a:ea typeface="Roboto"/>
                <a:cs typeface="Roboto"/>
                <a:sym typeface="Roboto"/>
              </a:rPr>
              <a:t>We explored the opportunities of future services by using this value web. Firstly, We changed from camera providers to 360 and/or 3D camera providers. If there is a 3D camera that we can easily record scenery, we can share our own experience on platforms. </a:t>
            </a:r>
          </a:p>
        </p:txBody>
      </p:sp>
      <p:sp>
        <p:nvSpPr>
          <p:cNvPr id="538" name="Shape 538"/>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grpSp>
        <p:nvGrpSpPr>
          <p:cNvPr id="543" name="Shape 543"/>
          <p:cNvGrpSpPr/>
          <p:nvPr/>
        </p:nvGrpSpPr>
        <p:grpSpPr>
          <a:xfrm>
            <a:off x="463975" y="670754"/>
            <a:ext cx="1357018" cy="1363815"/>
            <a:chOff x="5380725" y="175579"/>
            <a:chExt cx="1357018" cy="1363815"/>
          </a:xfrm>
        </p:grpSpPr>
        <p:grpSp>
          <p:nvGrpSpPr>
            <p:cNvPr id="544" name="Shape 544"/>
            <p:cNvGrpSpPr/>
            <p:nvPr/>
          </p:nvGrpSpPr>
          <p:grpSpPr>
            <a:xfrm>
              <a:off x="5380725" y="175579"/>
              <a:ext cx="1357018" cy="1363815"/>
              <a:chOff x="2308825" y="1626875"/>
              <a:chExt cx="1544700" cy="1544700"/>
            </a:xfrm>
          </p:grpSpPr>
          <p:sp>
            <p:nvSpPr>
              <p:cNvPr id="545" name="Shape 545"/>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6" name="Shape 546"/>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Camera Providers</a:t>
                </a:r>
              </a:p>
            </p:txBody>
          </p:sp>
        </p:grpSp>
        <p:sp>
          <p:nvSpPr>
            <p:cNvPr id="547" name="Shape 547"/>
            <p:cNvSpPr txBox="1"/>
            <p:nvPr/>
          </p:nvSpPr>
          <p:spPr>
            <a:xfrm>
              <a:off x="5497554" y="1110062"/>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latin typeface="Roboto"/>
                  <a:ea typeface="Roboto"/>
                  <a:cs typeface="Roboto"/>
                  <a:sym typeface="Roboto"/>
                </a:rPr>
                <a:t>Ricoh, GoPro etc.</a:t>
              </a:r>
            </a:p>
          </p:txBody>
        </p:sp>
      </p:grpSp>
      <p:grpSp>
        <p:nvGrpSpPr>
          <p:cNvPr id="548" name="Shape 548"/>
          <p:cNvGrpSpPr/>
          <p:nvPr/>
        </p:nvGrpSpPr>
        <p:grpSpPr>
          <a:xfrm rot="1970368">
            <a:off x="1732450" y="1483670"/>
            <a:ext cx="1049701" cy="846360"/>
            <a:chOff x="2156857" y="2223675"/>
            <a:chExt cx="868404" cy="846350"/>
          </a:xfrm>
        </p:grpSpPr>
        <p:sp>
          <p:nvSpPr>
            <p:cNvPr id="549" name="Shape 549"/>
            <p:cNvSpPr/>
            <p:nvPr/>
          </p:nvSpPr>
          <p:spPr>
            <a:xfrm>
              <a:off x="2156907" y="24946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50" name="Shape 550"/>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51" name="Shape 551"/>
            <p:cNvSpPr txBox="1"/>
            <p:nvPr/>
          </p:nvSpPr>
          <p:spPr>
            <a:xfrm>
              <a:off x="2162462" y="276642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a:t>
              </a:r>
            </a:p>
          </p:txBody>
        </p:sp>
        <p:sp>
          <p:nvSpPr>
            <p:cNvPr id="552" name="Shape 552"/>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Device</a:t>
              </a:r>
            </a:p>
          </p:txBody>
        </p:sp>
      </p:grpSp>
      <p:pic>
        <p:nvPicPr>
          <p:cNvPr id="553" name="Shape 553" descr="fumikoh(scented letter).jpg"/>
          <p:cNvPicPr preferRelativeResize="0"/>
          <p:nvPr/>
        </p:nvPicPr>
        <p:blipFill>
          <a:blip r:embed="rId3">
            <a:alphaModFix/>
          </a:blip>
          <a:stretch>
            <a:fillRect/>
          </a:stretch>
        </p:blipFill>
        <p:spPr>
          <a:xfrm>
            <a:off x="7109700" y="670750"/>
            <a:ext cx="1905000" cy="1428750"/>
          </a:xfrm>
          <a:prstGeom prst="rect">
            <a:avLst/>
          </a:prstGeom>
          <a:noFill/>
          <a:ln>
            <a:noFill/>
          </a:ln>
        </p:spPr>
      </p:pic>
      <p:pic>
        <p:nvPicPr>
          <p:cNvPr id="554" name="Shape 554" descr="oPhone.jpg"/>
          <p:cNvPicPr preferRelativeResize="0"/>
          <p:nvPr/>
        </p:nvPicPr>
        <p:blipFill>
          <a:blip r:embed="rId4">
            <a:alphaModFix/>
          </a:blip>
          <a:stretch>
            <a:fillRect/>
          </a:stretch>
        </p:blipFill>
        <p:spPr>
          <a:xfrm>
            <a:off x="7109700" y="3697099"/>
            <a:ext cx="1904998" cy="1257066"/>
          </a:xfrm>
          <a:prstGeom prst="rect">
            <a:avLst/>
          </a:prstGeom>
          <a:noFill/>
          <a:ln>
            <a:noFill/>
          </a:ln>
        </p:spPr>
      </p:pic>
      <p:pic>
        <p:nvPicPr>
          <p:cNvPr id="555" name="Shape 555" descr="scentee.jpg"/>
          <p:cNvPicPr preferRelativeResize="0"/>
          <p:nvPr/>
        </p:nvPicPr>
        <p:blipFill>
          <a:blip r:embed="rId5">
            <a:alphaModFix/>
          </a:blip>
          <a:stretch>
            <a:fillRect/>
          </a:stretch>
        </p:blipFill>
        <p:spPr>
          <a:xfrm>
            <a:off x="6871587" y="2183912"/>
            <a:ext cx="2143115" cy="1428750"/>
          </a:xfrm>
          <a:prstGeom prst="rect">
            <a:avLst/>
          </a:prstGeom>
          <a:noFill/>
          <a:ln>
            <a:noFill/>
          </a:ln>
        </p:spPr>
      </p:pic>
      <p:grpSp>
        <p:nvGrpSpPr>
          <p:cNvPr id="556" name="Shape 556"/>
          <p:cNvGrpSpPr/>
          <p:nvPr/>
        </p:nvGrpSpPr>
        <p:grpSpPr>
          <a:xfrm>
            <a:off x="2735154" y="1756126"/>
            <a:ext cx="1357018" cy="1363815"/>
            <a:chOff x="2308825" y="1626875"/>
            <a:chExt cx="1544700" cy="1544700"/>
          </a:xfrm>
        </p:grpSpPr>
        <p:sp>
          <p:nvSpPr>
            <p:cNvPr id="557" name="Shape 557"/>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8" name="Shape 558"/>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Individuals</a:t>
              </a:r>
            </a:p>
          </p:txBody>
        </p:sp>
      </p:grpSp>
      <p:grpSp>
        <p:nvGrpSpPr>
          <p:cNvPr id="559" name="Shape 559"/>
          <p:cNvGrpSpPr/>
          <p:nvPr/>
        </p:nvGrpSpPr>
        <p:grpSpPr>
          <a:xfrm>
            <a:off x="5173654" y="670751"/>
            <a:ext cx="1357018" cy="1363815"/>
            <a:chOff x="2308825" y="1626875"/>
            <a:chExt cx="1544700" cy="1544700"/>
          </a:xfrm>
        </p:grpSpPr>
        <p:sp>
          <p:nvSpPr>
            <p:cNvPr id="560" name="Shape 560"/>
            <p:cNvSpPr/>
            <p:nvPr/>
          </p:nvSpPr>
          <p:spPr>
            <a:xfrm>
              <a:off x="2308825" y="1626875"/>
              <a:ext cx="1544700" cy="15447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1" name="Shape 561"/>
            <p:cNvSpPr txBox="1"/>
            <p:nvPr/>
          </p:nvSpPr>
          <p:spPr>
            <a:xfrm>
              <a:off x="2415025" y="2006825"/>
              <a:ext cx="1332300" cy="784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3C78D8"/>
                  </a:solidFill>
                  <a:latin typeface="Bree Serif"/>
                  <a:ea typeface="Bree Serif"/>
                  <a:cs typeface="Bree Serif"/>
                  <a:sym typeface="Bree Serif"/>
                </a:rPr>
                <a:t>Platforms</a:t>
              </a:r>
            </a:p>
          </p:txBody>
        </p:sp>
      </p:grpSp>
      <p:grpSp>
        <p:nvGrpSpPr>
          <p:cNvPr id="562" name="Shape 562"/>
          <p:cNvGrpSpPr/>
          <p:nvPr/>
        </p:nvGrpSpPr>
        <p:grpSpPr>
          <a:xfrm>
            <a:off x="5155312" y="2945226"/>
            <a:ext cx="1375380" cy="1363815"/>
            <a:chOff x="2482304" y="1626875"/>
            <a:chExt cx="1565600" cy="1544700"/>
          </a:xfrm>
        </p:grpSpPr>
        <p:sp>
          <p:nvSpPr>
            <p:cNvPr id="563" name="Shape 563"/>
            <p:cNvSpPr/>
            <p:nvPr/>
          </p:nvSpPr>
          <p:spPr>
            <a:xfrm>
              <a:off x="2503204" y="1626875"/>
              <a:ext cx="1544700" cy="1544700"/>
            </a:xfrm>
            <a:prstGeom prst="ellipse">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4" name="Shape 564"/>
            <p:cNvSpPr txBox="1"/>
            <p:nvPr/>
          </p:nvSpPr>
          <p:spPr>
            <a:xfrm>
              <a:off x="2482304" y="2006814"/>
              <a:ext cx="1544700" cy="784800"/>
            </a:xfrm>
            <a:prstGeom prst="rect">
              <a:avLst/>
            </a:prstGeom>
            <a:noFill/>
            <a:ln>
              <a:noFill/>
            </a:ln>
          </p:spPr>
          <p:txBody>
            <a:bodyPr lIns="91425" tIns="91425" rIns="91425" bIns="91425" anchor="ctr" anchorCtr="0">
              <a:noAutofit/>
            </a:bodyPr>
            <a:lstStyle/>
            <a:p>
              <a:pPr lvl="0" algn="ctr" rtl="0">
                <a:spcBef>
                  <a:spcPts val="0"/>
                </a:spcBef>
                <a:buNone/>
              </a:pPr>
              <a:r>
                <a:rPr lang="en">
                  <a:latin typeface="Bree Serif"/>
                  <a:ea typeface="Bree Serif"/>
                  <a:cs typeface="Bree Serif"/>
                  <a:sym typeface="Bree Serif"/>
                </a:rPr>
                <a:t>Smell Display</a:t>
              </a:r>
            </a:p>
            <a:p>
              <a:pPr lvl="0" algn="ctr" rtl="0">
                <a:spcBef>
                  <a:spcPts val="0"/>
                </a:spcBef>
                <a:buNone/>
              </a:pPr>
              <a:r>
                <a:rPr lang="en">
                  <a:latin typeface="Bree Serif"/>
                  <a:ea typeface="Bree Serif"/>
                  <a:cs typeface="Bree Serif"/>
                  <a:sym typeface="Bree Serif"/>
                </a:rPr>
                <a:t>Providers</a:t>
              </a:r>
            </a:p>
          </p:txBody>
        </p:sp>
      </p:grpSp>
      <p:grpSp>
        <p:nvGrpSpPr>
          <p:cNvPr id="565" name="Shape 565"/>
          <p:cNvGrpSpPr/>
          <p:nvPr/>
        </p:nvGrpSpPr>
        <p:grpSpPr>
          <a:xfrm rot="-1623284">
            <a:off x="3913916" y="1161654"/>
            <a:ext cx="1231473" cy="1028571"/>
            <a:chOff x="2156857" y="2041597"/>
            <a:chExt cx="868410" cy="1028427"/>
          </a:xfrm>
        </p:grpSpPr>
        <p:sp>
          <p:nvSpPr>
            <p:cNvPr id="566" name="Shape 566"/>
            <p:cNvSpPr/>
            <p:nvPr/>
          </p:nvSpPr>
          <p:spPr>
            <a:xfrm>
              <a:off x="2156907" y="24946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67" name="Shape 567"/>
            <p:cNvSpPr/>
            <p:nvPr/>
          </p:nvSpPr>
          <p:spPr>
            <a:xfrm rot="10800000">
              <a:off x="2156857" y="2690225"/>
              <a:ext cx="862800" cy="1722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68" name="Shape 568"/>
            <p:cNvSpPr txBox="1"/>
            <p:nvPr/>
          </p:nvSpPr>
          <p:spPr>
            <a:xfrm>
              <a:off x="2162462" y="276642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Photos, texts</a:t>
              </a:r>
            </a:p>
          </p:txBody>
        </p:sp>
        <p:sp>
          <p:nvSpPr>
            <p:cNvPr id="569" name="Shape 569"/>
            <p:cNvSpPr txBox="1"/>
            <p:nvPr/>
          </p:nvSpPr>
          <p:spPr>
            <a:xfrm rot="1195">
              <a:off x="2162468" y="2041747"/>
              <a:ext cx="862800" cy="485400"/>
            </a:xfrm>
            <a:prstGeom prst="rect">
              <a:avLst/>
            </a:prstGeom>
            <a:noFill/>
            <a:ln>
              <a:noFill/>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Photos, texts and </a:t>
              </a:r>
              <a:r>
                <a:rPr lang="en" sz="1200">
                  <a:solidFill>
                    <a:srgbClr val="4A86E8"/>
                  </a:solidFill>
                  <a:latin typeface="Roboto"/>
                  <a:ea typeface="Roboto"/>
                  <a:cs typeface="Roboto"/>
                  <a:sym typeface="Roboto"/>
                </a:rPr>
                <a:t>smell instruction</a:t>
              </a:r>
            </a:p>
          </p:txBody>
        </p:sp>
      </p:grpSp>
      <p:sp>
        <p:nvSpPr>
          <p:cNvPr id="570" name="Shape 570"/>
          <p:cNvSpPr txBox="1"/>
          <p:nvPr/>
        </p:nvSpPr>
        <p:spPr>
          <a:xfrm>
            <a:off x="5267017" y="1519262"/>
            <a:ext cx="1170300" cy="303600"/>
          </a:xfrm>
          <a:prstGeom prst="rect">
            <a:avLst/>
          </a:prstGeom>
          <a:noFill/>
          <a:ln>
            <a:noFill/>
          </a:ln>
        </p:spPr>
        <p:txBody>
          <a:bodyPr lIns="91425" tIns="91425" rIns="91425" bIns="91425" anchor="ctr" anchorCtr="0">
            <a:noAutofit/>
          </a:bodyPr>
          <a:lstStyle/>
          <a:p>
            <a:pPr lvl="0" algn="ctr" rtl="0">
              <a:spcBef>
                <a:spcPts val="0"/>
              </a:spcBef>
              <a:buNone/>
            </a:pPr>
            <a:r>
              <a:rPr lang="en" sz="1000" i="1">
                <a:latin typeface="Roboto"/>
                <a:ea typeface="Roboto"/>
                <a:cs typeface="Roboto"/>
                <a:sym typeface="Roboto"/>
              </a:rPr>
              <a:t>Facebook, Instagram  etc.</a:t>
            </a:r>
          </a:p>
        </p:txBody>
      </p:sp>
      <p:grpSp>
        <p:nvGrpSpPr>
          <p:cNvPr id="571" name="Shape 571"/>
          <p:cNvGrpSpPr/>
          <p:nvPr/>
        </p:nvGrpSpPr>
        <p:grpSpPr>
          <a:xfrm rot="2074120">
            <a:off x="3814340" y="2838811"/>
            <a:ext cx="1517469" cy="993535"/>
            <a:chOff x="2093455" y="2223675"/>
            <a:chExt cx="1070100" cy="993349"/>
          </a:xfrm>
        </p:grpSpPr>
        <p:sp>
          <p:nvSpPr>
            <p:cNvPr id="572" name="Shape 572"/>
            <p:cNvSpPr/>
            <p:nvPr/>
          </p:nvSpPr>
          <p:spPr>
            <a:xfrm>
              <a:off x="2156907" y="24946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73" name="Shape 573"/>
            <p:cNvSpPr/>
            <p:nvPr/>
          </p:nvSpPr>
          <p:spPr>
            <a:xfrm rot="10800000">
              <a:off x="2156857" y="26902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74" name="Shape 574"/>
            <p:cNvSpPr txBox="1"/>
            <p:nvPr/>
          </p:nvSpPr>
          <p:spPr>
            <a:xfrm>
              <a:off x="2093455" y="2766424"/>
              <a:ext cx="1070100" cy="4506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Device, Smell</a:t>
              </a:r>
            </a:p>
          </p:txBody>
        </p:sp>
        <p:sp>
          <p:nvSpPr>
            <p:cNvPr id="575" name="Shape 575"/>
            <p:cNvSpPr txBox="1"/>
            <p:nvPr/>
          </p:nvSpPr>
          <p:spPr>
            <a:xfrm>
              <a:off x="2162462" y="2223675"/>
              <a:ext cx="862800" cy="3036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a:t>
              </a:r>
            </a:p>
          </p:txBody>
        </p:sp>
      </p:grpSp>
      <p:grpSp>
        <p:nvGrpSpPr>
          <p:cNvPr id="576" name="Shape 576"/>
          <p:cNvGrpSpPr/>
          <p:nvPr/>
        </p:nvGrpSpPr>
        <p:grpSpPr>
          <a:xfrm rot="5400000">
            <a:off x="5374678" y="1908599"/>
            <a:ext cx="901327" cy="1153273"/>
            <a:chOff x="2156857" y="2097035"/>
            <a:chExt cx="868414" cy="1153273"/>
          </a:xfrm>
        </p:grpSpPr>
        <p:sp>
          <p:nvSpPr>
            <p:cNvPr id="577" name="Shape 577"/>
            <p:cNvSpPr/>
            <p:nvPr/>
          </p:nvSpPr>
          <p:spPr>
            <a:xfrm>
              <a:off x="2156907" y="24946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78" name="Shape 578"/>
            <p:cNvSpPr/>
            <p:nvPr/>
          </p:nvSpPr>
          <p:spPr>
            <a:xfrm rot="10800000">
              <a:off x="2156857" y="2690225"/>
              <a:ext cx="862800" cy="172200"/>
            </a:xfrm>
            <a:prstGeom prst="rightArrow">
              <a:avLst>
                <a:gd name="adj1" fmla="val 50000"/>
                <a:gd name="adj2" fmla="val 50000"/>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200">
                <a:latin typeface="Roboto"/>
                <a:ea typeface="Roboto"/>
                <a:cs typeface="Roboto"/>
                <a:sym typeface="Roboto"/>
              </a:endParaRPr>
            </a:p>
          </p:txBody>
        </p:sp>
        <p:sp>
          <p:nvSpPr>
            <p:cNvPr id="579" name="Shape 579"/>
            <p:cNvSpPr txBox="1"/>
            <p:nvPr/>
          </p:nvSpPr>
          <p:spPr>
            <a:xfrm>
              <a:off x="2162472" y="2766408"/>
              <a:ext cx="862800" cy="4839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Smell Collection</a:t>
              </a:r>
            </a:p>
          </p:txBody>
        </p:sp>
        <p:sp>
          <p:nvSpPr>
            <p:cNvPr id="580" name="Shape 580"/>
            <p:cNvSpPr txBox="1"/>
            <p:nvPr/>
          </p:nvSpPr>
          <p:spPr>
            <a:xfrm>
              <a:off x="2162472" y="2097035"/>
              <a:ext cx="862800" cy="430200"/>
            </a:xfrm>
            <a:prstGeom prst="rect">
              <a:avLst/>
            </a:prstGeom>
            <a:noFill/>
            <a:ln>
              <a:noFill/>
            </a:ln>
          </p:spPr>
          <p:txBody>
            <a:bodyPr lIns="91425" tIns="91425" rIns="91425" bIns="91425" anchor="ctr" anchorCtr="0">
              <a:noAutofit/>
            </a:bodyPr>
            <a:lstStyle/>
            <a:p>
              <a:pPr lvl="0" algn="ctr" rtl="0">
                <a:spcBef>
                  <a:spcPts val="0"/>
                </a:spcBef>
                <a:buNone/>
              </a:pPr>
              <a:r>
                <a:rPr lang="en" sz="1200">
                  <a:solidFill>
                    <a:srgbClr val="4A86E8"/>
                  </a:solidFill>
                  <a:latin typeface="Roboto"/>
                  <a:ea typeface="Roboto"/>
                  <a:cs typeface="Roboto"/>
                  <a:sym typeface="Roboto"/>
                </a:rPr>
                <a:t>Smell instruction</a:t>
              </a:r>
            </a:p>
          </p:txBody>
        </p:sp>
      </p:grpSp>
      <p:sp>
        <p:nvSpPr>
          <p:cNvPr id="581" name="Shape 581"/>
          <p:cNvSpPr txBox="1"/>
          <p:nvPr/>
        </p:nvSpPr>
        <p:spPr>
          <a:xfrm>
            <a:off x="311725" y="3938775"/>
            <a:ext cx="4052400" cy="10155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chemeClr val="dk1"/>
                </a:solidFill>
                <a:latin typeface="Roboto"/>
                <a:ea typeface="Roboto"/>
                <a:cs typeface="Roboto"/>
                <a:sym typeface="Roboto"/>
              </a:rPr>
              <a:t>Secondly, we changed from head mount display providers to smell display providers. In Japan, there is a tradition to send letters with insense, Fumikoh. Now we can find several smell infusers controlled by smartphone. Though these are not common and have scarce variety of smells, smell seems a next frontier of sensing technology.</a:t>
            </a:r>
          </a:p>
        </p:txBody>
      </p:sp>
      <p:sp>
        <p:nvSpPr>
          <p:cNvPr id="582" name="Shape 582"/>
          <p:cNvSpPr txBox="1"/>
          <p:nvPr/>
        </p:nvSpPr>
        <p:spPr>
          <a:xfrm>
            <a:off x="311725" y="270800"/>
            <a:ext cx="4278000" cy="3963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Future Value Web 2: Sending Scented Messages</a:t>
            </a:r>
          </a:p>
        </p:txBody>
      </p:sp>
      <p:sp>
        <p:nvSpPr>
          <p:cNvPr id="583" name="Shape 583"/>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27</a:t>
            </a:fld>
            <a:endParaRPr lang="en"/>
          </a:p>
        </p:txBody>
      </p:sp>
      <p:pic>
        <p:nvPicPr>
          <p:cNvPr id="589" name="Shape 589"/>
          <p:cNvPicPr preferRelativeResize="0"/>
          <p:nvPr/>
        </p:nvPicPr>
        <p:blipFill rotWithShape="1">
          <a:blip r:embed="rId3">
            <a:alphaModFix/>
          </a:blip>
          <a:srcRect l="7943" t="25181" r="9398" b="7740"/>
          <a:stretch/>
        </p:blipFill>
        <p:spPr>
          <a:xfrm>
            <a:off x="517650" y="1687175"/>
            <a:ext cx="4762501" cy="2619375"/>
          </a:xfrm>
          <a:prstGeom prst="rect">
            <a:avLst/>
          </a:prstGeom>
          <a:noFill/>
          <a:ln>
            <a:noFill/>
          </a:ln>
        </p:spPr>
      </p:pic>
      <p:sp>
        <p:nvSpPr>
          <p:cNvPr id="590" name="Shape 590"/>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Research Participant Map</a:t>
            </a:r>
          </a:p>
        </p:txBody>
      </p:sp>
      <p:sp>
        <p:nvSpPr>
          <p:cNvPr id="591" name="Shape 591"/>
          <p:cNvSpPr txBox="1"/>
          <p:nvPr/>
        </p:nvSpPr>
        <p:spPr>
          <a:xfrm>
            <a:off x="517650" y="892125"/>
            <a:ext cx="4666500" cy="6966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Our user research is done by interviewing 9 people and recording their posts. Participants include non user, expert user and extreme user. Research participants are mapped out in the map using three dimensions.</a:t>
            </a:r>
          </a:p>
        </p:txBody>
      </p:sp>
      <p:sp>
        <p:nvSpPr>
          <p:cNvPr id="592" name="Shape 592"/>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28</a:t>
            </a:fld>
            <a:endParaRPr lang="en"/>
          </a:p>
        </p:txBody>
      </p:sp>
      <p:pic>
        <p:nvPicPr>
          <p:cNvPr id="598" name="Shape 598"/>
          <p:cNvPicPr preferRelativeResize="0"/>
          <p:nvPr/>
        </p:nvPicPr>
        <p:blipFill rotWithShape="1">
          <a:blip r:embed="rId3">
            <a:alphaModFix/>
          </a:blip>
          <a:srcRect t="17830"/>
          <a:stretch/>
        </p:blipFill>
        <p:spPr>
          <a:xfrm>
            <a:off x="567525" y="1652100"/>
            <a:ext cx="6837502" cy="3011123"/>
          </a:xfrm>
          <a:prstGeom prst="rect">
            <a:avLst/>
          </a:prstGeom>
          <a:noFill/>
          <a:ln>
            <a:noFill/>
          </a:ln>
        </p:spPr>
      </p:pic>
      <p:sp>
        <p:nvSpPr>
          <p:cNvPr id="599" name="Shape 599"/>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observation database</a:t>
            </a:r>
          </a:p>
        </p:txBody>
      </p:sp>
      <p:sp>
        <p:nvSpPr>
          <p:cNvPr id="600" name="Shape 600"/>
          <p:cNvSpPr txBox="1"/>
          <p:nvPr/>
        </p:nvSpPr>
        <p:spPr>
          <a:xfrm>
            <a:off x="517650" y="892125"/>
            <a:ext cx="4666500" cy="6966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To understand user’s behavior, we created a user observation database. Screenshots are used to record what users are posting in the social media. From these, there are some interesting findings.</a:t>
            </a:r>
          </a:p>
        </p:txBody>
      </p:sp>
      <p:grpSp>
        <p:nvGrpSpPr>
          <p:cNvPr id="601" name="Shape 601"/>
          <p:cNvGrpSpPr/>
          <p:nvPr/>
        </p:nvGrpSpPr>
        <p:grpSpPr>
          <a:xfrm>
            <a:off x="227546" y="4551284"/>
            <a:ext cx="7356137" cy="591954"/>
            <a:chOff x="-19531" y="4149275"/>
            <a:chExt cx="6735156" cy="1252283"/>
          </a:xfrm>
        </p:grpSpPr>
        <p:grpSp>
          <p:nvGrpSpPr>
            <p:cNvPr id="602" name="Shape 602"/>
            <p:cNvGrpSpPr/>
            <p:nvPr/>
          </p:nvGrpSpPr>
          <p:grpSpPr>
            <a:xfrm>
              <a:off x="-19531" y="4203633"/>
              <a:ext cx="6670925" cy="1197925"/>
              <a:chOff x="-19531" y="4203633"/>
              <a:chExt cx="6670925" cy="1197925"/>
            </a:xfrm>
          </p:grpSpPr>
          <p:sp>
            <p:nvSpPr>
              <p:cNvPr id="603" name="Shape 603"/>
              <p:cNvSpPr/>
              <p:nvPr/>
            </p:nvSpPr>
            <p:spPr>
              <a:xfrm>
                <a:off x="56565" y="4203633"/>
                <a:ext cx="6557475" cy="992375"/>
              </a:xfrm>
              <a:custGeom>
                <a:avLst/>
                <a:gdLst/>
                <a:ahLst/>
                <a:cxnLst/>
                <a:rect l="0" t="0" r="0" b="0"/>
                <a:pathLst>
                  <a:path w="262299" h="39695" extrusionOk="0">
                    <a:moveTo>
                      <a:pt x="115" y="942"/>
                    </a:moveTo>
                    <a:cubicBezTo>
                      <a:pt x="-1967" y="-1051"/>
                      <a:pt x="24670" y="19996"/>
                      <a:pt x="36831" y="21391"/>
                    </a:cubicBezTo>
                    <a:cubicBezTo>
                      <a:pt x="48992" y="22785"/>
                      <a:pt x="62391" y="9616"/>
                      <a:pt x="73081" y="9307"/>
                    </a:cubicBezTo>
                    <a:cubicBezTo>
                      <a:pt x="83770" y="8997"/>
                      <a:pt x="87799" y="21081"/>
                      <a:pt x="100967" y="19532"/>
                    </a:cubicBezTo>
                    <a:cubicBezTo>
                      <a:pt x="114135" y="17982"/>
                      <a:pt x="136442" y="-530"/>
                      <a:pt x="152089" y="12"/>
                    </a:cubicBezTo>
                    <a:cubicBezTo>
                      <a:pt x="167735" y="554"/>
                      <a:pt x="183227" y="21080"/>
                      <a:pt x="194846" y="22785"/>
                    </a:cubicBezTo>
                    <a:cubicBezTo>
                      <a:pt x="206464" y="24489"/>
                      <a:pt x="214211" y="10546"/>
                      <a:pt x="221802" y="10237"/>
                    </a:cubicBezTo>
                    <a:cubicBezTo>
                      <a:pt x="229393" y="9927"/>
                      <a:pt x="233730" y="21313"/>
                      <a:pt x="240392" y="20926"/>
                    </a:cubicBezTo>
                    <a:cubicBezTo>
                      <a:pt x="247053" y="20538"/>
                      <a:pt x="265653" y="5144"/>
                      <a:pt x="261771" y="7913"/>
                    </a:cubicBezTo>
                    <a:cubicBezTo>
                      <a:pt x="257889" y="10681"/>
                      <a:pt x="252507" y="33296"/>
                      <a:pt x="217100" y="37536"/>
                    </a:cubicBezTo>
                    <a:cubicBezTo>
                      <a:pt x="181692" y="41776"/>
                      <a:pt x="85488" y="39452"/>
                      <a:pt x="49324" y="33353"/>
                    </a:cubicBezTo>
                    <a:cubicBezTo>
                      <a:pt x="13159" y="27254"/>
                      <a:pt x="2197" y="2935"/>
                      <a:pt x="115" y="942"/>
                    </a:cubicBezTo>
                    <a:close/>
                  </a:path>
                </a:pathLst>
              </a:custGeom>
              <a:solidFill>
                <a:srgbClr val="FFFFFF"/>
              </a:solidFill>
              <a:ln w="9525" cap="flat" cmpd="sng">
                <a:solidFill>
                  <a:srgbClr val="666666"/>
                </a:solidFill>
                <a:prstDash val="solid"/>
                <a:round/>
                <a:headEnd type="none" w="lg" len="lg"/>
                <a:tailEnd type="none" w="lg" len="lg"/>
              </a:ln>
            </p:spPr>
          </p:sp>
          <p:sp>
            <p:nvSpPr>
              <p:cNvPr id="604" name="Shape 604"/>
              <p:cNvSpPr/>
              <p:nvPr/>
            </p:nvSpPr>
            <p:spPr>
              <a:xfrm>
                <a:off x="-19531" y="4294333"/>
                <a:ext cx="6670925" cy="1107225"/>
              </a:xfrm>
              <a:custGeom>
                <a:avLst/>
                <a:gdLst/>
                <a:ahLst/>
                <a:cxnLst/>
                <a:rect l="0" t="0" r="0" b="0"/>
                <a:pathLst>
                  <a:path w="266837" h="44289" extrusionOk="0">
                    <a:moveTo>
                      <a:pt x="3159" y="942"/>
                    </a:moveTo>
                    <a:cubicBezTo>
                      <a:pt x="5027" y="-2058"/>
                      <a:pt x="27714" y="19996"/>
                      <a:pt x="39875" y="21391"/>
                    </a:cubicBezTo>
                    <a:cubicBezTo>
                      <a:pt x="52036" y="22785"/>
                      <a:pt x="65435" y="9616"/>
                      <a:pt x="76125" y="9307"/>
                    </a:cubicBezTo>
                    <a:cubicBezTo>
                      <a:pt x="86814" y="8997"/>
                      <a:pt x="90843" y="21081"/>
                      <a:pt x="104011" y="19532"/>
                    </a:cubicBezTo>
                    <a:cubicBezTo>
                      <a:pt x="117179" y="17982"/>
                      <a:pt x="139486" y="-530"/>
                      <a:pt x="155133" y="12"/>
                    </a:cubicBezTo>
                    <a:cubicBezTo>
                      <a:pt x="170779" y="554"/>
                      <a:pt x="186271" y="21080"/>
                      <a:pt x="197890" y="22785"/>
                    </a:cubicBezTo>
                    <a:cubicBezTo>
                      <a:pt x="209508" y="24489"/>
                      <a:pt x="217255" y="10546"/>
                      <a:pt x="224846" y="10237"/>
                    </a:cubicBezTo>
                    <a:cubicBezTo>
                      <a:pt x="232437" y="9927"/>
                      <a:pt x="236774" y="21313"/>
                      <a:pt x="243436" y="20926"/>
                    </a:cubicBezTo>
                    <a:cubicBezTo>
                      <a:pt x="250097" y="20538"/>
                      <a:pt x="265521" y="4680"/>
                      <a:pt x="264815" y="7913"/>
                    </a:cubicBezTo>
                    <a:cubicBezTo>
                      <a:pt x="264108" y="11145"/>
                      <a:pt x="278557" y="35076"/>
                      <a:pt x="239199" y="40323"/>
                    </a:cubicBezTo>
                    <a:cubicBezTo>
                      <a:pt x="199840" y="45569"/>
                      <a:pt x="68006" y="45957"/>
                      <a:pt x="28666" y="39394"/>
                    </a:cubicBezTo>
                    <a:cubicBezTo>
                      <a:pt x="-10674" y="32830"/>
                      <a:pt x="1290" y="3942"/>
                      <a:pt x="3159" y="942"/>
                    </a:cubicBezTo>
                    <a:close/>
                  </a:path>
                </a:pathLst>
              </a:custGeom>
              <a:solidFill>
                <a:srgbClr val="FFFFFF"/>
              </a:solidFill>
              <a:ln w="9525" cap="flat" cmpd="sng">
                <a:solidFill>
                  <a:srgbClr val="FFFFFF"/>
                </a:solidFill>
                <a:prstDash val="solid"/>
                <a:round/>
                <a:headEnd type="none" w="lg" len="lg"/>
                <a:tailEnd type="none" w="lg" len="lg"/>
              </a:ln>
            </p:spPr>
          </p:sp>
        </p:grpSp>
        <p:sp>
          <p:nvSpPr>
            <p:cNvPr id="605" name="Shape 605"/>
            <p:cNvSpPr/>
            <p:nvPr/>
          </p:nvSpPr>
          <p:spPr>
            <a:xfrm>
              <a:off x="6506525" y="4275725"/>
              <a:ext cx="2091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06" name="Shape 606"/>
            <p:cNvSpPr/>
            <p:nvPr/>
          </p:nvSpPr>
          <p:spPr>
            <a:xfrm>
              <a:off x="0" y="4149275"/>
              <a:ext cx="2958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607" name="Shape 607"/>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grpSp>
        <p:nvGrpSpPr>
          <p:cNvPr id="612" name="Shape 612"/>
          <p:cNvGrpSpPr/>
          <p:nvPr/>
        </p:nvGrpSpPr>
        <p:grpSpPr>
          <a:xfrm>
            <a:off x="540571" y="997041"/>
            <a:ext cx="6743773" cy="3815949"/>
            <a:chOff x="46075" y="4775"/>
            <a:chExt cx="9176450" cy="5189650"/>
          </a:xfrm>
        </p:grpSpPr>
        <p:pic>
          <p:nvPicPr>
            <p:cNvPr id="613" name="Shape 613"/>
            <p:cNvPicPr preferRelativeResize="0"/>
            <p:nvPr/>
          </p:nvPicPr>
          <p:blipFill>
            <a:blip r:embed="rId3">
              <a:alphaModFix/>
            </a:blip>
            <a:stretch>
              <a:fillRect/>
            </a:stretch>
          </p:blipFill>
          <p:spPr>
            <a:xfrm>
              <a:off x="3061950" y="138125"/>
              <a:ext cx="3133725" cy="2362200"/>
            </a:xfrm>
            <a:prstGeom prst="rect">
              <a:avLst/>
            </a:prstGeom>
            <a:noFill/>
            <a:ln>
              <a:noFill/>
            </a:ln>
          </p:spPr>
        </p:pic>
        <p:pic>
          <p:nvPicPr>
            <p:cNvPr id="614" name="Shape 614"/>
            <p:cNvPicPr preferRelativeResize="0"/>
            <p:nvPr/>
          </p:nvPicPr>
          <p:blipFill>
            <a:blip r:embed="rId4">
              <a:alphaModFix/>
            </a:blip>
            <a:stretch>
              <a:fillRect/>
            </a:stretch>
          </p:blipFill>
          <p:spPr>
            <a:xfrm>
              <a:off x="6195675" y="57150"/>
              <a:ext cx="1419225" cy="2524125"/>
            </a:xfrm>
            <a:prstGeom prst="rect">
              <a:avLst/>
            </a:prstGeom>
            <a:noFill/>
            <a:ln>
              <a:noFill/>
            </a:ln>
          </p:spPr>
        </p:pic>
        <p:pic>
          <p:nvPicPr>
            <p:cNvPr id="615" name="Shape 615"/>
            <p:cNvPicPr preferRelativeResize="0"/>
            <p:nvPr/>
          </p:nvPicPr>
          <p:blipFill>
            <a:blip r:embed="rId5">
              <a:alphaModFix/>
            </a:blip>
            <a:stretch>
              <a:fillRect/>
            </a:stretch>
          </p:blipFill>
          <p:spPr>
            <a:xfrm>
              <a:off x="46075" y="2541712"/>
              <a:ext cx="1476375" cy="2638425"/>
            </a:xfrm>
            <a:prstGeom prst="rect">
              <a:avLst/>
            </a:prstGeom>
            <a:noFill/>
            <a:ln>
              <a:noFill/>
            </a:ln>
          </p:spPr>
        </p:pic>
        <p:pic>
          <p:nvPicPr>
            <p:cNvPr id="616" name="Shape 616"/>
            <p:cNvPicPr preferRelativeResize="0"/>
            <p:nvPr/>
          </p:nvPicPr>
          <p:blipFill>
            <a:blip r:embed="rId6">
              <a:alphaModFix/>
            </a:blip>
            <a:stretch>
              <a:fillRect/>
            </a:stretch>
          </p:blipFill>
          <p:spPr>
            <a:xfrm>
              <a:off x="1534655" y="2556000"/>
              <a:ext cx="1457325" cy="2609850"/>
            </a:xfrm>
            <a:prstGeom prst="rect">
              <a:avLst/>
            </a:prstGeom>
            <a:noFill/>
            <a:ln>
              <a:noFill/>
            </a:ln>
          </p:spPr>
        </p:pic>
        <p:pic>
          <p:nvPicPr>
            <p:cNvPr id="617" name="Shape 617"/>
            <p:cNvPicPr preferRelativeResize="0"/>
            <p:nvPr/>
          </p:nvPicPr>
          <p:blipFill>
            <a:blip r:embed="rId7">
              <a:alphaModFix/>
            </a:blip>
            <a:stretch>
              <a:fillRect/>
            </a:stretch>
          </p:blipFill>
          <p:spPr>
            <a:xfrm>
              <a:off x="3004185" y="2527425"/>
              <a:ext cx="1495425" cy="2667000"/>
            </a:xfrm>
            <a:prstGeom prst="rect">
              <a:avLst/>
            </a:prstGeom>
            <a:noFill/>
            <a:ln>
              <a:noFill/>
            </a:ln>
          </p:spPr>
        </p:pic>
        <p:pic>
          <p:nvPicPr>
            <p:cNvPr id="618" name="Shape 618"/>
            <p:cNvPicPr preferRelativeResize="0"/>
            <p:nvPr/>
          </p:nvPicPr>
          <p:blipFill>
            <a:blip r:embed="rId8">
              <a:alphaModFix/>
            </a:blip>
            <a:stretch>
              <a:fillRect/>
            </a:stretch>
          </p:blipFill>
          <p:spPr>
            <a:xfrm>
              <a:off x="4511815" y="2536950"/>
              <a:ext cx="1485900" cy="2647950"/>
            </a:xfrm>
            <a:prstGeom prst="rect">
              <a:avLst/>
            </a:prstGeom>
            <a:noFill/>
            <a:ln>
              <a:noFill/>
            </a:ln>
          </p:spPr>
        </p:pic>
        <p:pic>
          <p:nvPicPr>
            <p:cNvPr id="619" name="Shape 619"/>
            <p:cNvPicPr preferRelativeResize="0"/>
            <p:nvPr/>
          </p:nvPicPr>
          <p:blipFill>
            <a:blip r:embed="rId9">
              <a:alphaModFix/>
            </a:blip>
            <a:stretch>
              <a:fillRect/>
            </a:stretch>
          </p:blipFill>
          <p:spPr>
            <a:xfrm>
              <a:off x="46075" y="862025"/>
              <a:ext cx="3143250" cy="1771650"/>
            </a:xfrm>
            <a:prstGeom prst="rect">
              <a:avLst/>
            </a:prstGeom>
            <a:noFill/>
            <a:ln>
              <a:noFill/>
            </a:ln>
          </p:spPr>
        </p:pic>
        <p:pic>
          <p:nvPicPr>
            <p:cNvPr id="620" name="Shape 620"/>
            <p:cNvPicPr preferRelativeResize="0"/>
            <p:nvPr/>
          </p:nvPicPr>
          <p:blipFill>
            <a:blip r:embed="rId10">
              <a:alphaModFix/>
            </a:blip>
            <a:stretch>
              <a:fillRect/>
            </a:stretch>
          </p:blipFill>
          <p:spPr>
            <a:xfrm>
              <a:off x="7708050" y="2584575"/>
              <a:ext cx="1514475" cy="2552700"/>
            </a:xfrm>
            <a:prstGeom prst="rect">
              <a:avLst/>
            </a:prstGeom>
            <a:noFill/>
            <a:ln>
              <a:noFill/>
            </a:ln>
          </p:spPr>
        </p:pic>
        <p:pic>
          <p:nvPicPr>
            <p:cNvPr id="621" name="Shape 621"/>
            <p:cNvPicPr preferRelativeResize="0"/>
            <p:nvPr/>
          </p:nvPicPr>
          <p:blipFill>
            <a:blip r:embed="rId11">
              <a:alphaModFix/>
            </a:blip>
            <a:stretch>
              <a:fillRect/>
            </a:stretch>
          </p:blipFill>
          <p:spPr>
            <a:xfrm>
              <a:off x="6009920" y="2589337"/>
              <a:ext cx="1685925" cy="2543175"/>
            </a:xfrm>
            <a:prstGeom prst="rect">
              <a:avLst/>
            </a:prstGeom>
            <a:noFill/>
            <a:ln>
              <a:noFill/>
            </a:ln>
          </p:spPr>
        </p:pic>
        <p:pic>
          <p:nvPicPr>
            <p:cNvPr id="622" name="Shape 622"/>
            <p:cNvPicPr preferRelativeResize="0"/>
            <p:nvPr/>
          </p:nvPicPr>
          <p:blipFill>
            <a:blip r:embed="rId12">
              <a:alphaModFix/>
            </a:blip>
            <a:stretch>
              <a:fillRect/>
            </a:stretch>
          </p:blipFill>
          <p:spPr>
            <a:xfrm>
              <a:off x="7629525" y="4775"/>
              <a:ext cx="1466850" cy="2628900"/>
            </a:xfrm>
            <a:prstGeom prst="rect">
              <a:avLst/>
            </a:prstGeom>
            <a:noFill/>
            <a:ln>
              <a:noFill/>
            </a:ln>
          </p:spPr>
        </p:pic>
      </p:grpSp>
      <p:sp>
        <p:nvSpPr>
          <p:cNvPr id="623" name="Shape 62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29</a:t>
            </a:fld>
            <a:endParaRPr lang="en"/>
          </a:p>
        </p:txBody>
      </p:sp>
      <p:sp>
        <p:nvSpPr>
          <p:cNvPr id="624" name="Shape 624"/>
          <p:cNvSpPr txBox="1"/>
          <p:nvPr/>
        </p:nvSpPr>
        <p:spPr>
          <a:xfrm>
            <a:off x="540575" y="952950"/>
            <a:ext cx="2112300" cy="3936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These are the screenshots.</a:t>
            </a:r>
          </a:p>
        </p:txBody>
      </p:sp>
      <p:sp>
        <p:nvSpPr>
          <p:cNvPr id="625" name="Shape 625"/>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observation database</a:t>
            </a:r>
          </a:p>
        </p:txBody>
      </p:sp>
      <p:sp>
        <p:nvSpPr>
          <p:cNvPr id="626" name="Shape 626"/>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l="2683" t="5374" r="1485" b="9038"/>
          <a:stretch/>
        </p:blipFill>
        <p:spPr>
          <a:xfrm>
            <a:off x="0" y="0"/>
            <a:ext cx="9213948" cy="5143500"/>
          </a:xfrm>
          <a:prstGeom prst="rect">
            <a:avLst/>
          </a:prstGeom>
          <a:noFill/>
          <a:ln>
            <a:noFill/>
          </a:ln>
        </p:spPr>
      </p:pic>
      <p:sp>
        <p:nvSpPr>
          <p:cNvPr id="173" name="Shape 173"/>
          <p:cNvSpPr/>
          <p:nvPr/>
        </p:nvSpPr>
        <p:spPr>
          <a:xfrm>
            <a:off x="235500" y="619125"/>
            <a:ext cx="3758700" cy="1923900"/>
          </a:xfrm>
          <a:prstGeom prst="rect">
            <a:avLst/>
          </a:prstGeom>
          <a:solidFill>
            <a:srgbClr val="434343">
              <a:alpha val="47690"/>
            </a:srgbClr>
          </a:solidFill>
          <a:ln>
            <a:noFill/>
          </a:ln>
        </p:spPr>
        <p:txBody>
          <a:bodyPr lIns="91425" tIns="91425" rIns="91425" bIns="91425" anchor="ctr" anchorCtr="0">
            <a:noAutofit/>
          </a:bodyPr>
          <a:lstStyle/>
          <a:p>
            <a:pPr lvl="0" rtl="0">
              <a:spcBef>
                <a:spcPts val="0"/>
              </a:spcBef>
              <a:buNone/>
            </a:pPr>
            <a:endParaRPr/>
          </a:p>
        </p:txBody>
      </p:sp>
      <p:sp>
        <p:nvSpPr>
          <p:cNvPr id="174" name="Shape 174"/>
          <p:cNvSpPr txBox="1"/>
          <p:nvPr/>
        </p:nvSpPr>
        <p:spPr>
          <a:xfrm>
            <a:off x="311700" y="591075"/>
            <a:ext cx="1607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latin typeface="Bree Serif"/>
                <a:ea typeface="Bree Serif"/>
                <a:cs typeface="Bree Serif"/>
                <a:sym typeface="Bree Serif"/>
              </a:rPr>
              <a:t>Intent statement</a:t>
            </a:r>
          </a:p>
        </p:txBody>
      </p:sp>
      <p:sp>
        <p:nvSpPr>
          <p:cNvPr id="175" name="Shape 175"/>
          <p:cNvSpPr txBox="1"/>
          <p:nvPr/>
        </p:nvSpPr>
        <p:spPr>
          <a:xfrm>
            <a:off x="317950" y="1123225"/>
            <a:ext cx="3758700" cy="1381800"/>
          </a:xfrm>
          <a:prstGeom prst="rect">
            <a:avLst/>
          </a:prstGeom>
          <a:noFill/>
          <a:ln>
            <a:noFill/>
          </a:ln>
        </p:spPr>
        <p:txBody>
          <a:bodyPr lIns="91425" tIns="91425" rIns="91425" bIns="91425" anchor="t" anchorCtr="0">
            <a:noAutofit/>
          </a:bodyPr>
          <a:lstStyle/>
          <a:p>
            <a:pPr lvl="0" rtl="0">
              <a:spcBef>
                <a:spcPts val="0"/>
              </a:spcBef>
              <a:buClr>
                <a:schemeClr val="dk1"/>
              </a:buClr>
              <a:buSzPct val="110000"/>
              <a:buFont typeface="Arial"/>
              <a:buNone/>
            </a:pPr>
            <a:r>
              <a:rPr lang="en" sz="1000">
                <a:solidFill>
                  <a:srgbClr val="FFFFFF"/>
                </a:solidFill>
                <a:latin typeface="Roboto"/>
                <a:ea typeface="Roboto"/>
                <a:cs typeface="Roboto"/>
                <a:sym typeface="Roboto"/>
              </a:rPr>
              <a:t>We would like to explore how people can use a virtual reality technology through social media in the future. </a:t>
            </a:r>
          </a:p>
          <a:p>
            <a:pPr lvl="0" rtl="0">
              <a:spcBef>
                <a:spcPts val="0"/>
              </a:spcBef>
              <a:buNone/>
            </a:pPr>
            <a:r>
              <a:rPr lang="en" sz="1000">
                <a:solidFill>
                  <a:srgbClr val="FFFFFF"/>
                </a:solidFill>
                <a:latin typeface="Roboto"/>
                <a:ea typeface="Roboto"/>
                <a:cs typeface="Roboto"/>
                <a:sym typeface="Roboto"/>
              </a:rPr>
              <a:t>This is not just moments with their friends online, but entire experiences and adventures. </a:t>
            </a:r>
          </a:p>
          <a:p>
            <a:pPr lvl="0" rtl="0">
              <a:spcBef>
                <a:spcPts val="0"/>
              </a:spcBef>
              <a:buClr>
                <a:schemeClr val="dk1"/>
              </a:buClr>
              <a:buFont typeface="Arial"/>
              <a:buNone/>
            </a:pPr>
            <a:endParaRPr sz="1000">
              <a:solidFill>
                <a:srgbClr val="FFFFFF"/>
              </a:solidFill>
              <a:latin typeface="Roboto"/>
              <a:ea typeface="Roboto"/>
              <a:cs typeface="Roboto"/>
              <a:sym typeface="Roboto"/>
            </a:endParaRPr>
          </a:p>
          <a:p>
            <a:pPr lvl="0" rtl="0">
              <a:spcBef>
                <a:spcPts val="0"/>
              </a:spcBef>
              <a:buNone/>
            </a:pPr>
            <a:r>
              <a:rPr lang="en" sz="1000">
                <a:solidFill>
                  <a:srgbClr val="FFFFFF"/>
                </a:solidFill>
                <a:latin typeface="Roboto"/>
                <a:ea typeface="Roboto"/>
                <a:cs typeface="Roboto"/>
                <a:sym typeface="Roboto"/>
              </a:rPr>
              <a:t>Our goal is to find what is humanizing VR experiences </a:t>
            </a:r>
          </a:p>
          <a:p>
            <a:pPr lvl="0" rtl="0">
              <a:spcBef>
                <a:spcPts val="0"/>
              </a:spcBef>
              <a:buNone/>
            </a:pPr>
            <a:r>
              <a:rPr lang="en" sz="1000">
                <a:solidFill>
                  <a:srgbClr val="FFFFFF"/>
                </a:solidFill>
                <a:latin typeface="Roboto"/>
                <a:ea typeface="Roboto"/>
                <a:cs typeface="Roboto"/>
                <a:sym typeface="Roboto"/>
              </a:rPr>
              <a:t>in the context of social context.</a:t>
            </a:r>
          </a:p>
        </p:txBody>
      </p:sp>
      <p:sp>
        <p:nvSpPr>
          <p:cNvPr id="176" name="Shape 17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3</a:t>
            </a:fld>
            <a:endParaRPr lang="en">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Shape 6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632" name="Shape 632"/>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interview</a:t>
            </a:r>
          </a:p>
        </p:txBody>
      </p:sp>
      <p:sp>
        <p:nvSpPr>
          <p:cNvPr id="633" name="Shape 633"/>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
        <p:nvSpPr>
          <p:cNvPr id="634" name="Shape 634"/>
          <p:cNvSpPr txBox="1"/>
          <p:nvPr/>
        </p:nvSpPr>
        <p:spPr>
          <a:xfrm>
            <a:off x="517650" y="1003600"/>
            <a:ext cx="4960500" cy="3606900"/>
          </a:xfrm>
          <a:prstGeom prst="rect">
            <a:avLst/>
          </a:prstGeom>
          <a:noFill/>
          <a:ln>
            <a:noFill/>
          </a:ln>
        </p:spPr>
        <p:txBody>
          <a:bodyPr lIns="91425" tIns="91425" rIns="91425" bIns="91425" anchor="t" anchorCtr="0">
            <a:noAutofit/>
          </a:bodyPr>
          <a:lstStyle/>
          <a:p>
            <a:pPr lvl="0" rtl="0">
              <a:lnSpc>
                <a:spcPct val="115000"/>
              </a:lnSpc>
              <a:spcBef>
                <a:spcPts val="0"/>
              </a:spcBef>
              <a:spcAft>
                <a:spcPts val="1000"/>
              </a:spcAft>
              <a:buNone/>
            </a:pPr>
            <a:r>
              <a:rPr lang="en" sz="1000">
                <a:solidFill>
                  <a:srgbClr val="434343"/>
                </a:solidFill>
                <a:latin typeface="Roboto"/>
                <a:ea typeface="Roboto"/>
                <a:cs typeface="Roboto"/>
                <a:sym typeface="Roboto"/>
              </a:rPr>
              <a:t>Following is our question list for the interview:</a:t>
            </a:r>
          </a:p>
          <a:p>
            <a:pPr lvl="0" rtl="0">
              <a:lnSpc>
                <a:spcPct val="115000"/>
              </a:lnSpc>
              <a:spcBef>
                <a:spcPts val="0"/>
              </a:spcBef>
              <a:spcAft>
                <a:spcPts val="1000"/>
              </a:spcAft>
              <a:buNone/>
            </a:pPr>
            <a:r>
              <a:rPr lang="en" sz="1000">
                <a:solidFill>
                  <a:srgbClr val="434343"/>
                </a:solidFill>
                <a:latin typeface="Roboto"/>
                <a:ea typeface="Roboto"/>
                <a:cs typeface="Roboto"/>
                <a:sym typeface="Roboto"/>
              </a:rPr>
              <a:t>What is your hobby? / What do you usually do at spare time?</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How do you share your experience with others?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Why/why not do you use these tools(platforms)? What’s your preference and why?</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What do you share?(with simple/long comments or not? why?)</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What kind of things do you share with friends/public? Why?</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Who are your readers(audience)? How do your readers reply?(likes, comments, personal messages?) Do you like this way? Why/why not? What may help?</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Are there any problems or bad experiences?</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How do you want to change your social media experience? </a:t>
            </a:r>
            <a:br>
              <a:rPr lang="en" sz="1000">
                <a:solidFill>
                  <a:srgbClr val="434343"/>
                </a:solidFill>
                <a:latin typeface="Roboto"/>
                <a:ea typeface="Roboto"/>
                <a:cs typeface="Roboto"/>
                <a:sym typeface="Roboto"/>
              </a:rPr>
            </a:br>
            <a:r>
              <a:rPr lang="en" sz="1000">
                <a:solidFill>
                  <a:srgbClr val="434343"/>
                </a:solidFill>
                <a:latin typeface="Roboto"/>
                <a:ea typeface="Roboto"/>
                <a:cs typeface="Roboto"/>
                <a:sym typeface="Roboto"/>
              </a:rPr>
              <a:t>What services/apps/technologies do you really want to use? Why?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31</a:t>
            </a:fld>
            <a:endParaRPr lang="en"/>
          </a:p>
        </p:txBody>
      </p:sp>
      <p:sp>
        <p:nvSpPr>
          <p:cNvPr id="640" name="Shape 640"/>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User interview</a:t>
            </a:r>
          </a:p>
        </p:txBody>
      </p:sp>
      <p:grpSp>
        <p:nvGrpSpPr>
          <p:cNvPr id="641" name="Shape 641"/>
          <p:cNvGrpSpPr/>
          <p:nvPr/>
        </p:nvGrpSpPr>
        <p:grpSpPr>
          <a:xfrm>
            <a:off x="104553" y="1168988"/>
            <a:ext cx="8823715" cy="3842803"/>
            <a:chOff x="104556" y="1168950"/>
            <a:chExt cx="8917347" cy="3883581"/>
          </a:xfrm>
        </p:grpSpPr>
        <p:pic>
          <p:nvPicPr>
            <p:cNvPr id="642" name="Shape 642"/>
            <p:cNvPicPr preferRelativeResize="0"/>
            <p:nvPr/>
          </p:nvPicPr>
          <p:blipFill>
            <a:blip r:embed="rId3">
              <a:alphaModFix/>
            </a:blip>
            <a:stretch>
              <a:fillRect/>
            </a:stretch>
          </p:blipFill>
          <p:spPr>
            <a:xfrm>
              <a:off x="533650" y="1168950"/>
              <a:ext cx="8202952" cy="3242751"/>
            </a:xfrm>
            <a:prstGeom prst="rect">
              <a:avLst/>
            </a:prstGeom>
            <a:noFill/>
            <a:ln>
              <a:noFill/>
            </a:ln>
          </p:spPr>
        </p:pic>
        <p:grpSp>
          <p:nvGrpSpPr>
            <p:cNvPr id="643" name="Shape 643"/>
            <p:cNvGrpSpPr/>
            <p:nvPr/>
          </p:nvGrpSpPr>
          <p:grpSpPr>
            <a:xfrm>
              <a:off x="104556" y="4216256"/>
              <a:ext cx="8917347" cy="836274"/>
              <a:chOff x="-19531" y="4149275"/>
              <a:chExt cx="6735156" cy="1252283"/>
            </a:xfrm>
          </p:grpSpPr>
          <p:grpSp>
            <p:nvGrpSpPr>
              <p:cNvPr id="644" name="Shape 644"/>
              <p:cNvGrpSpPr/>
              <p:nvPr/>
            </p:nvGrpSpPr>
            <p:grpSpPr>
              <a:xfrm>
                <a:off x="-19531" y="4203633"/>
                <a:ext cx="6670925" cy="1197925"/>
                <a:chOff x="-19531" y="4203633"/>
                <a:chExt cx="6670925" cy="1197925"/>
              </a:xfrm>
            </p:grpSpPr>
            <p:sp>
              <p:nvSpPr>
                <p:cNvPr id="645" name="Shape 645"/>
                <p:cNvSpPr/>
                <p:nvPr/>
              </p:nvSpPr>
              <p:spPr>
                <a:xfrm>
                  <a:off x="56565" y="4203633"/>
                  <a:ext cx="6557475" cy="992375"/>
                </a:xfrm>
                <a:custGeom>
                  <a:avLst/>
                  <a:gdLst/>
                  <a:ahLst/>
                  <a:cxnLst/>
                  <a:rect l="0" t="0" r="0" b="0"/>
                  <a:pathLst>
                    <a:path w="262299" h="39695" extrusionOk="0">
                      <a:moveTo>
                        <a:pt x="115" y="942"/>
                      </a:moveTo>
                      <a:cubicBezTo>
                        <a:pt x="-1967" y="-1051"/>
                        <a:pt x="24670" y="19996"/>
                        <a:pt x="36831" y="21391"/>
                      </a:cubicBezTo>
                      <a:cubicBezTo>
                        <a:pt x="48992" y="22785"/>
                        <a:pt x="62391" y="9616"/>
                        <a:pt x="73081" y="9307"/>
                      </a:cubicBezTo>
                      <a:cubicBezTo>
                        <a:pt x="83770" y="8997"/>
                        <a:pt x="87799" y="21081"/>
                        <a:pt x="100967" y="19532"/>
                      </a:cubicBezTo>
                      <a:cubicBezTo>
                        <a:pt x="114135" y="17982"/>
                        <a:pt x="136442" y="-530"/>
                        <a:pt x="152089" y="12"/>
                      </a:cubicBezTo>
                      <a:cubicBezTo>
                        <a:pt x="167735" y="554"/>
                        <a:pt x="183227" y="21080"/>
                        <a:pt x="194846" y="22785"/>
                      </a:cubicBezTo>
                      <a:cubicBezTo>
                        <a:pt x="206464" y="24489"/>
                        <a:pt x="214211" y="10546"/>
                        <a:pt x="221802" y="10237"/>
                      </a:cubicBezTo>
                      <a:cubicBezTo>
                        <a:pt x="229393" y="9927"/>
                        <a:pt x="233730" y="21313"/>
                        <a:pt x="240392" y="20926"/>
                      </a:cubicBezTo>
                      <a:cubicBezTo>
                        <a:pt x="247053" y="20538"/>
                        <a:pt x="265653" y="5144"/>
                        <a:pt x="261771" y="7913"/>
                      </a:cubicBezTo>
                      <a:cubicBezTo>
                        <a:pt x="257889" y="10681"/>
                        <a:pt x="252507" y="33296"/>
                        <a:pt x="217100" y="37536"/>
                      </a:cubicBezTo>
                      <a:cubicBezTo>
                        <a:pt x="181692" y="41776"/>
                        <a:pt x="85488" y="39452"/>
                        <a:pt x="49324" y="33353"/>
                      </a:cubicBezTo>
                      <a:cubicBezTo>
                        <a:pt x="13159" y="27254"/>
                        <a:pt x="2197" y="2935"/>
                        <a:pt x="115" y="942"/>
                      </a:cubicBezTo>
                      <a:close/>
                    </a:path>
                  </a:pathLst>
                </a:custGeom>
                <a:solidFill>
                  <a:srgbClr val="FFFFFF"/>
                </a:solidFill>
                <a:ln w="9525" cap="flat" cmpd="sng">
                  <a:solidFill>
                    <a:srgbClr val="666666"/>
                  </a:solidFill>
                  <a:prstDash val="solid"/>
                  <a:round/>
                  <a:headEnd type="none" w="lg" len="lg"/>
                  <a:tailEnd type="none" w="lg" len="lg"/>
                </a:ln>
              </p:spPr>
            </p:sp>
            <p:sp>
              <p:nvSpPr>
                <p:cNvPr id="646" name="Shape 646"/>
                <p:cNvSpPr/>
                <p:nvPr/>
              </p:nvSpPr>
              <p:spPr>
                <a:xfrm>
                  <a:off x="-19531" y="4294333"/>
                  <a:ext cx="6670925" cy="1107225"/>
                </a:xfrm>
                <a:custGeom>
                  <a:avLst/>
                  <a:gdLst/>
                  <a:ahLst/>
                  <a:cxnLst/>
                  <a:rect l="0" t="0" r="0" b="0"/>
                  <a:pathLst>
                    <a:path w="266837" h="44289" extrusionOk="0">
                      <a:moveTo>
                        <a:pt x="3159" y="942"/>
                      </a:moveTo>
                      <a:cubicBezTo>
                        <a:pt x="5027" y="-2058"/>
                        <a:pt x="27714" y="19996"/>
                        <a:pt x="39875" y="21391"/>
                      </a:cubicBezTo>
                      <a:cubicBezTo>
                        <a:pt x="52036" y="22785"/>
                        <a:pt x="65435" y="9616"/>
                        <a:pt x="76125" y="9307"/>
                      </a:cubicBezTo>
                      <a:cubicBezTo>
                        <a:pt x="86814" y="8997"/>
                        <a:pt x="90843" y="21081"/>
                        <a:pt x="104011" y="19532"/>
                      </a:cubicBezTo>
                      <a:cubicBezTo>
                        <a:pt x="117179" y="17982"/>
                        <a:pt x="139486" y="-530"/>
                        <a:pt x="155133" y="12"/>
                      </a:cubicBezTo>
                      <a:cubicBezTo>
                        <a:pt x="170779" y="554"/>
                        <a:pt x="186271" y="21080"/>
                        <a:pt x="197890" y="22785"/>
                      </a:cubicBezTo>
                      <a:cubicBezTo>
                        <a:pt x="209508" y="24489"/>
                        <a:pt x="217255" y="10546"/>
                        <a:pt x="224846" y="10237"/>
                      </a:cubicBezTo>
                      <a:cubicBezTo>
                        <a:pt x="232437" y="9927"/>
                        <a:pt x="236774" y="21313"/>
                        <a:pt x="243436" y="20926"/>
                      </a:cubicBezTo>
                      <a:cubicBezTo>
                        <a:pt x="250097" y="20538"/>
                        <a:pt x="265521" y="4680"/>
                        <a:pt x="264815" y="7913"/>
                      </a:cubicBezTo>
                      <a:cubicBezTo>
                        <a:pt x="264108" y="11145"/>
                        <a:pt x="278557" y="35076"/>
                        <a:pt x="239199" y="40323"/>
                      </a:cubicBezTo>
                      <a:cubicBezTo>
                        <a:pt x="199840" y="45569"/>
                        <a:pt x="68006" y="45957"/>
                        <a:pt x="28666" y="39394"/>
                      </a:cubicBezTo>
                      <a:cubicBezTo>
                        <a:pt x="-10674" y="32830"/>
                        <a:pt x="1290" y="3942"/>
                        <a:pt x="3159" y="942"/>
                      </a:cubicBezTo>
                      <a:close/>
                    </a:path>
                  </a:pathLst>
                </a:custGeom>
                <a:solidFill>
                  <a:srgbClr val="FFFFFF"/>
                </a:solidFill>
                <a:ln w="9525" cap="flat" cmpd="sng">
                  <a:solidFill>
                    <a:srgbClr val="FFFFFF"/>
                  </a:solidFill>
                  <a:prstDash val="solid"/>
                  <a:round/>
                  <a:headEnd type="none" w="lg" len="lg"/>
                  <a:tailEnd type="none" w="lg" len="lg"/>
                </a:ln>
              </p:spPr>
            </p:sp>
          </p:grpSp>
          <p:sp>
            <p:nvSpPr>
              <p:cNvPr id="647" name="Shape 647"/>
              <p:cNvSpPr/>
              <p:nvPr/>
            </p:nvSpPr>
            <p:spPr>
              <a:xfrm>
                <a:off x="6506525" y="4275725"/>
                <a:ext cx="2091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48" name="Shape 648"/>
              <p:cNvSpPr/>
              <p:nvPr/>
            </p:nvSpPr>
            <p:spPr>
              <a:xfrm>
                <a:off x="0" y="4149275"/>
                <a:ext cx="2958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grpSp>
      <p:sp>
        <p:nvSpPr>
          <p:cNvPr id="649" name="Shape 649"/>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graphicFrame>
        <p:nvGraphicFramePr>
          <p:cNvPr id="654" name="Shape 654"/>
          <p:cNvGraphicFramePr/>
          <p:nvPr/>
        </p:nvGraphicFramePr>
        <p:xfrm>
          <a:off x="589437" y="987650"/>
          <a:ext cx="3000000" cy="3000000"/>
        </p:xfrm>
        <a:graphic>
          <a:graphicData uri="http://schemas.openxmlformats.org/drawingml/2006/table">
            <a:tbl>
              <a:tblPr>
                <a:noFill/>
                <a:tableStyleId>{AD53B9BE-07BC-44CA-B4FD-961E143777A3}</a:tableStyleId>
              </a:tblPr>
              <a:tblGrid>
                <a:gridCol w="1429100"/>
                <a:gridCol w="6536025"/>
              </a:tblGrid>
              <a:tr h="341475">
                <a:tc>
                  <a:txBody>
                    <a:bodyPr/>
                    <a:lstStyle/>
                    <a:p>
                      <a:pPr lvl="0" rtl="0">
                        <a:lnSpc>
                          <a:spcPct val="100000"/>
                        </a:lnSpc>
                        <a:spcBef>
                          <a:spcPts val="0"/>
                        </a:spcBef>
                        <a:buNone/>
                      </a:pPr>
                      <a:r>
                        <a:rPr lang="en" sz="1000" b="1">
                          <a:latin typeface="Roboto"/>
                          <a:ea typeface="Roboto"/>
                          <a:cs typeface="Roboto"/>
                          <a:sym typeface="Roboto"/>
                        </a:rPr>
                        <a:t>CATEGORY</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b="1">
                          <a:latin typeface="Roboto"/>
                          <a:ea typeface="Roboto"/>
                          <a:cs typeface="Roboto"/>
                          <a:sym typeface="Roboto"/>
                        </a:rPr>
                        <a:t>INSIGHTS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r>
                        <a:rPr lang="en" sz="1000">
                          <a:solidFill>
                            <a:srgbClr val="434343"/>
                          </a:solidFill>
                          <a:latin typeface="Roboto"/>
                          <a:ea typeface="Roboto"/>
                          <a:cs typeface="Roboto"/>
                          <a:sym typeface="Roboto"/>
                        </a:rPr>
                        <a:t>Expecting responses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expect a detailed response rather than just "like it"</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endParaRPr sz="1000">
                        <a:solidFill>
                          <a:srgbClr val="434343"/>
                        </a:solidFill>
                        <a:latin typeface="Roboto"/>
                        <a:ea typeface="Roboto"/>
                        <a:cs typeface="Roboto"/>
                        <a:sym typeface="Roboto"/>
                      </a:endParaRP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have anticipated audience and would like to interact with them every time</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r>
                        <a:rPr lang="en" sz="1000">
                          <a:solidFill>
                            <a:srgbClr val="434343"/>
                          </a:solidFill>
                          <a:latin typeface="Roboto"/>
                          <a:ea typeface="Roboto"/>
                          <a:cs typeface="Roboto"/>
                          <a:sym typeface="Roboto"/>
                        </a:rPr>
                        <a:t>Public / Private</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sometimes enjoy personal chatting more than comments.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endParaRPr sz="1000">
                        <a:solidFill>
                          <a:srgbClr val="434343"/>
                        </a:solidFill>
                        <a:latin typeface="Roboto"/>
                        <a:ea typeface="Roboto"/>
                        <a:cs typeface="Roboto"/>
                        <a:sym typeface="Roboto"/>
                      </a:endParaRP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feel happy when he can receive the response offline</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r>
                        <a:rPr lang="en" sz="1000">
                          <a:solidFill>
                            <a:srgbClr val="434343"/>
                          </a:solidFill>
                          <a:latin typeface="Roboto"/>
                          <a:ea typeface="Roboto"/>
                          <a:cs typeface="Roboto"/>
                          <a:sym typeface="Roboto"/>
                        </a:rPr>
                        <a:t>Finding new friends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use a social media as a tool to find interesting people.</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endParaRPr sz="1000">
                        <a:solidFill>
                          <a:srgbClr val="434343"/>
                        </a:solidFill>
                        <a:latin typeface="Roboto"/>
                        <a:ea typeface="Roboto"/>
                        <a:cs typeface="Roboto"/>
                        <a:sym typeface="Roboto"/>
                      </a:endParaRP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Social media helps to make friends who have similar thoughts in different countries/areas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r>
                        <a:rPr lang="en" sz="1000">
                          <a:solidFill>
                            <a:srgbClr val="434343"/>
                          </a:solidFill>
                          <a:latin typeface="Roboto"/>
                          <a:ea typeface="Roboto"/>
                          <a:cs typeface="Roboto"/>
                          <a:sym typeface="Roboto"/>
                        </a:rPr>
                        <a:t>Building connections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want to build a strong relationship/make a intimacy by sharing their private area or meals.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r>
                        <a:rPr lang="en" sz="1000">
                          <a:solidFill>
                            <a:srgbClr val="434343"/>
                          </a:solidFill>
                          <a:latin typeface="Roboto"/>
                          <a:ea typeface="Roboto"/>
                          <a:cs typeface="Roboto"/>
                          <a:sym typeface="Roboto"/>
                        </a:rPr>
                        <a:t>Keeping in touch</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want to keep in touch with friends by sharing experiences on a social media.</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57275">
                <a:tc>
                  <a:txBody>
                    <a:bodyPr/>
                    <a:lstStyle/>
                    <a:p>
                      <a:pPr lvl="0" rtl="0">
                        <a:lnSpc>
                          <a:spcPct val="100000"/>
                        </a:lnSpc>
                        <a:spcBef>
                          <a:spcPts val="0"/>
                        </a:spcBef>
                        <a:buNone/>
                      </a:pPr>
                      <a:r>
                        <a:rPr lang="en" sz="1000">
                          <a:solidFill>
                            <a:srgbClr val="434343"/>
                          </a:solidFill>
                          <a:latin typeface="Roboto"/>
                          <a:ea typeface="Roboto"/>
                          <a:cs typeface="Roboto"/>
                          <a:sym typeface="Roboto"/>
                        </a:rPr>
                        <a:t>Storing memory</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want to store their moments on social media and show them with others offline to explain the situations. </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r h="341475">
                <a:tc>
                  <a:txBody>
                    <a:bodyPr/>
                    <a:lstStyle/>
                    <a:p>
                      <a:pPr lvl="0" rtl="0">
                        <a:lnSpc>
                          <a:spcPct val="100000"/>
                        </a:lnSpc>
                        <a:spcBef>
                          <a:spcPts val="0"/>
                        </a:spcBef>
                        <a:buNone/>
                      </a:pPr>
                      <a:endParaRPr sz="1000">
                        <a:solidFill>
                          <a:srgbClr val="434343"/>
                        </a:solidFill>
                        <a:latin typeface="Roboto"/>
                        <a:ea typeface="Roboto"/>
                        <a:cs typeface="Roboto"/>
                        <a:sym typeface="Roboto"/>
                      </a:endParaRP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c>
                  <a:txBody>
                    <a:bodyPr/>
                    <a:lstStyle/>
                    <a:p>
                      <a:pPr lvl="0" rtl="0">
                        <a:lnSpc>
                          <a:spcPct val="100000"/>
                        </a:lnSpc>
                        <a:spcBef>
                          <a:spcPts val="0"/>
                        </a:spcBef>
                        <a:buNone/>
                      </a:pPr>
                      <a:r>
                        <a:rPr lang="en" sz="1000">
                          <a:solidFill>
                            <a:srgbClr val="434343"/>
                          </a:solidFill>
                          <a:latin typeface="Roboto"/>
                          <a:ea typeface="Roboto"/>
                          <a:cs typeface="Roboto"/>
                          <a:sym typeface="Roboto"/>
                        </a:rPr>
                        <a:t>People want to have a private area to keep their pictures.</a:t>
                      </a:r>
                    </a:p>
                  </a:txBody>
                  <a:tcPr marL="95250" marR="95250" marT="95250" marB="95250">
                    <a:lnL w="9525" cap="flat" cmpd="sng">
                      <a:solidFill>
                        <a:srgbClr val="DBDBDB"/>
                      </a:solidFill>
                      <a:prstDash val="solid"/>
                      <a:round/>
                      <a:headEnd type="none" w="med" len="med"/>
                      <a:tailEnd type="none" w="med" len="med"/>
                    </a:lnL>
                    <a:lnR w="9525" cap="flat" cmpd="sng">
                      <a:solidFill>
                        <a:srgbClr val="DBDBDB"/>
                      </a:solidFill>
                      <a:prstDash val="solid"/>
                      <a:round/>
                      <a:headEnd type="none" w="med" len="med"/>
                      <a:tailEnd type="none" w="med" len="med"/>
                    </a:lnR>
                    <a:lnT w="9525" cap="flat" cmpd="sng">
                      <a:solidFill>
                        <a:srgbClr val="DBDBDB"/>
                      </a:solidFill>
                      <a:prstDash val="solid"/>
                      <a:round/>
                      <a:headEnd type="none" w="med" len="med"/>
                      <a:tailEnd type="none" w="med" len="med"/>
                    </a:lnT>
                    <a:lnB w="9525" cap="flat" cmpd="sng">
                      <a:solidFill>
                        <a:srgbClr val="DBDBDB"/>
                      </a:solidFill>
                      <a:prstDash val="solid"/>
                      <a:round/>
                      <a:headEnd type="none" w="med" len="med"/>
                      <a:tailEnd type="none" w="med" len="med"/>
                    </a:lnB>
                  </a:tcPr>
                </a:tc>
              </a:tr>
            </a:tbl>
          </a:graphicData>
        </a:graphic>
      </p:graphicFrame>
      <p:sp>
        <p:nvSpPr>
          <p:cNvPr id="655" name="Shape 6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32</a:t>
            </a:fld>
            <a:endParaRPr lang="en"/>
          </a:p>
        </p:txBody>
      </p:sp>
      <p:sp>
        <p:nvSpPr>
          <p:cNvPr id="656" name="Shape 656"/>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Main Insights</a:t>
            </a:r>
          </a:p>
        </p:txBody>
      </p:sp>
      <p:sp>
        <p:nvSpPr>
          <p:cNvPr id="657" name="Shape 657"/>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body" idx="4294967295"/>
          </p:nvPr>
        </p:nvSpPr>
        <p:spPr>
          <a:xfrm>
            <a:off x="313625" y="1059375"/>
            <a:ext cx="6377100" cy="2432400"/>
          </a:xfrm>
          <a:prstGeom prst="rect">
            <a:avLst/>
          </a:prstGeom>
        </p:spPr>
        <p:txBody>
          <a:bodyPr lIns="91425" tIns="91425" rIns="91425" bIns="91425" anchor="t" anchorCtr="0">
            <a:noAutofit/>
          </a:bodyPr>
          <a:lstStyle/>
          <a:p>
            <a:pPr marL="457200" lvl="0" indent="-3048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a:t>
            </a:r>
            <a:r>
              <a:rPr lang="en" sz="1200">
                <a:solidFill>
                  <a:schemeClr val="dk1"/>
                </a:solidFill>
                <a:latin typeface="Roboto"/>
                <a:ea typeface="Roboto"/>
                <a:cs typeface="Roboto"/>
                <a:sym typeface="Roboto"/>
              </a:rPr>
              <a:t>ow might we help him to feel </a:t>
            </a:r>
            <a:r>
              <a:rPr lang="en" sz="1200" b="1">
                <a:solidFill>
                  <a:srgbClr val="3C78D8"/>
                </a:solidFill>
                <a:latin typeface="Roboto"/>
                <a:ea typeface="Roboto"/>
                <a:cs typeface="Roboto"/>
                <a:sym typeface="Roboto"/>
              </a:rPr>
              <a:t>emotion and feelings</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from others on social media?</a:t>
            </a:r>
          </a:p>
          <a:p>
            <a:pPr marL="457200" lvl="0" indent="-3048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a:t>
            </a:r>
            <a:r>
              <a:rPr lang="en" sz="1200">
                <a:solidFill>
                  <a:schemeClr val="dk1"/>
                </a:solidFill>
                <a:latin typeface="Roboto"/>
                <a:ea typeface="Roboto"/>
                <a:cs typeface="Roboto"/>
                <a:sym typeface="Roboto"/>
              </a:rPr>
              <a:t>ow might we</a:t>
            </a:r>
            <a:r>
              <a:rPr lang="en" sz="1200" b="1">
                <a:solidFill>
                  <a:srgbClr val="3C78D8"/>
                </a:solidFill>
                <a:latin typeface="Roboto"/>
                <a:ea typeface="Roboto"/>
                <a:cs typeface="Roboto"/>
                <a:sym typeface="Roboto"/>
              </a:rPr>
              <a:t> facilitate their conversation</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by using either activities or environment</a:t>
            </a:r>
            <a:r>
              <a:rPr lang="en" sz="1200">
                <a:solidFill>
                  <a:srgbClr val="434343"/>
                </a:solidFill>
                <a:latin typeface="Roboto"/>
                <a:ea typeface="Roboto"/>
                <a:cs typeface="Roboto"/>
                <a:sym typeface="Roboto"/>
              </a:rPr>
              <a:t>?</a:t>
            </a:r>
          </a:p>
          <a:p>
            <a:pPr marL="457200" lvl="0" indent="-304800" rtl="0">
              <a:lnSpc>
                <a:spcPct val="115000"/>
              </a:lnSpc>
              <a:spcBef>
                <a:spcPts val="0"/>
              </a:spcBef>
              <a:spcAft>
                <a:spcPts val="1000"/>
              </a:spcAft>
              <a:buClr>
                <a:srgbClr val="434343"/>
              </a:buClr>
              <a:buSzPct val="100000"/>
              <a:buFont typeface="Roboto"/>
            </a:pPr>
            <a:r>
              <a:rPr lang="en" sz="1200">
                <a:solidFill>
                  <a:schemeClr val="dk1"/>
                </a:solidFill>
                <a:latin typeface="Roboto"/>
                <a:ea typeface="Roboto"/>
                <a:cs typeface="Roboto"/>
                <a:sym typeface="Roboto"/>
              </a:rPr>
              <a:t>How might we</a:t>
            </a:r>
            <a:r>
              <a:rPr lang="en" sz="1200" b="1">
                <a:solidFill>
                  <a:srgbClr val="3C78D8"/>
                </a:solidFill>
                <a:latin typeface="Roboto"/>
                <a:ea typeface="Roboto"/>
                <a:cs typeface="Roboto"/>
                <a:sym typeface="Roboto"/>
              </a:rPr>
              <a:t> integrate her memories</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and</a:t>
            </a:r>
            <a:r>
              <a:rPr lang="en" sz="1200">
                <a:solidFill>
                  <a:srgbClr val="E91D63"/>
                </a:solidFill>
                <a:latin typeface="Roboto"/>
                <a:ea typeface="Roboto"/>
                <a:cs typeface="Roboto"/>
                <a:sym typeface="Roboto"/>
              </a:rPr>
              <a:t> </a:t>
            </a:r>
            <a:r>
              <a:rPr lang="en" sz="1200" b="1">
                <a:solidFill>
                  <a:srgbClr val="3C78D8"/>
                </a:solidFill>
                <a:latin typeface="Roboto"/>
                <a:ea typeface="Roboto"/>
                <a:cs typeface="Roboto"/>
                <a:sym typeface="Roboto"/>
              </a:rPr>
              <a:t>control her privacy</a:t>
            </a:r>
            <a:r>
              <a:rPr lang="en" sz="1200">
                <a:solidFill>
                  <a:srgbClr val="E91D63"/>
                </a:solidFill>
                <a:latin typeface="Roboto"/>
                <a:ea typeface="Roboto"/>
                <a:cs typeface="Roboto"/>
                <a:sym typeface="Roboto"/>
              </a:rPr>
              <a:t> </a:t>
            </a:r>
            <a:r>
              <a:rPr lang="en" sz="1200">
                <a:solidFill>
                  <a:schemeClr val="dk1"/>
                </a:solidFill>
                <a:latin typeface="Roboto"/>
                <a:ea typeface="Roboto"/>
                <a:cs typeface="Roboto"/>
                <a:sym typeface="Roboto"/>
              </a:rPr>
              <a:t>on the platform?</a:t>
            </a:r>
          </a:p>
          <a:p>
            <a:pPr marL="457200" lvl="0" indent="-3048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How might we help her to</a:t>
            </a:r>
            <a:r>
              <a:rPr lang="en" sz="1200" b="1">
                <a:solidFill>
                  <a:srgbClr val="3C78D8"/>
                </a:solidFill>
                <a:latin typeface="Roboto"/>
                <a:ea typeface="Roboto"/>
                <a:cs typeface="Roboto"/>
                <a:sym typeface="Roboto"/>
              </a:rPr>
              <a:t> communicate and expand her network</a:t>
            </a:r>
            <a:r>
              <a:rPr lang="en" sz="1200">
                <a:solidFill>
                  <a:srgbClr val="434343"/>
                </a:solidFill>
                <a:latin typeface="Roboto"/>
                <a:ea typeface="Roboto"/>
                <a:cs typeface="Roboto"/>
                <a:sym typeface="Roboto"/>
              </a:rPr>
              <a:t>?</a:t>
            </a:r>
          </a:p>
          <a:p>
            <a:pPr marL="457200" lvl="0" indent="-304800" rtl="0">
              <a:lnSpc>
                <a:spcPct val="115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How might we help her to </a:t>
            </a:r>
            <a:r>
              <a:rPr lang="en" sz="1200" b="1">
                <a:solidFill>
                  <a:srgbClr val="3C78D8"/>
                </a:solidFill>
                <a:latin typeface="Roboto"/>
                <a:ea typeface="Roboto"/>
                <a:cs typeface="Roboto"/>
                <a:sym typeface="Roboto"/>
              </a:rPr>
              <a:t>build strong relationships</a:t>
            </a:r>
            <a:r>
              <a:rPr lang="en" sz="1200">
                <a:solidFill>
                  <a:srgbClr val="434343"/>
                </a:solidFill>
                <a:latin typeface="Roboto"/>
                <a:ea typeface="Roboto"/>
                <a:cs typeface="Roboto"/>
                <a:sym typeface="Roboto"/>
              </a:rPr>
              <a:t> even they are far from each other and don’t know before?</a:t>
            </a:r>
          </a:p>
        </p:txBody>
      </p:sp>
      <p:sp>
        <p:nvSpPr>
          <p:cNvPr id="663" name="Shape 66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33</a:t>
            </a:fld>
            <a:endParaRPr lang="en"/>
          </a:p>
        </p:txBody>
      </p:sp>
      <p:sp>
        <p:nvSpPr>
          <p:cNvPr id="664" name="Shape 664"/>
          <p:cNvSpPr txBox="1"/>
          <p:nvPr/>
        </p:nvSpPr>
        <p:spPr>
          <a:xfrm>
            <a:off x="465150" y="561975"/>
            <a:ext cx="2954400" cy="4974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a:solidFill>
                  <a:srgbClr val="3C78D8"/>
                </a:solidFill>
                <a:latin typeface="Bree Serif"/>
                <a:ea typeface="Bree Serif"/>
                <a:cs typeface="Bree Serif"/>
                <a:sym typeface="Bree Serif"/>
              </a:rPr>
              <a:t>Design Principles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cxnSp>
        <p:nvCxnSpPr>
          <p:cNvPr id="669" name="Shape 669"/>
          <p:cNvCxnSpPr/>
          <p:nvPr/>
        </p:nvCxnSpPr>
        <p:spPr>
          <a:xfrm rot="10800000" flipH="1">
            <a:off x="3426800" y="4181618"/>
            <a:ext cx="1040400" cy="2400"/>
          </a:xfrm>
          <a:prstGeom prst="straightConnector1">
            <a:avLst/>
          </a:prstGeom>
          <a:noFill/>
          <a:ln w="9525" cap="flat" cmpd="sng">
            <a:solidFill>
              <a:srgbClr val="FF0000"/>
            </a:solidFill>
            <a:prstDash val="solid"/>
            <a:round/>
            <a:headEnd type="none" w="lg" len="lg"/>
            <a:tailEnd type="none" w="lg" len="lg"/>
          </a:ln>
        </p:spPr>
      </p:cxnSp>
      <p:cxnSp>
        <p:nvCxnSpPr>
          <p:cNvPr id="670" name="Shape 670"/>
          <p:cNvCxnSpPr>
            <a:stCxn id="671" idx="1"/>
            <a:endCxn id="672" idx="1"/>
          </p:cNvCxnSpPr>
          <p:nvPr/>
        </p:nvCxnSpPr>
        <p:spPr>
          <a:xfrm flipH="1">
            <a:off x="1053675" y="1899687"/>
            <a:ext cx="76200" cy="1587000"/>
          </a:xfrm>
          <a:prstGeom prst="curvedConnector3">
            <a:avLst>
              <a:gd name="adj1" fmla="val 412500"/>
            </a:avLst>
          </a:prstGeom>
          <a:noFill/>
          <a:ln w="9525" cap="flat" cmpd="sng">
            <a:solidFill>
              <a:srgbClr val="0000FF"/>
            </a:solidFill>
            <a:prstDash val="solid"/>
            <a:round/>
            <a:headEnd type="none" w="lg" len="lg"/>
            <a:tailEnd type="none" w="lg" len="lg"/>
          </a:ln>
        </p:spPr>
      </p:cxnSp>
      <p:cxnSp>
        <p:nvCxnSpPr>
          <p:cNvPr id="673" name="Shape 673"/>
          <p:cNvCxnSpPr/>
          <p:nvPr/>
        </p:nvCxnSpPr>
        <p:spPr>
          <a:xfrm rot="10800000">
            <a:off x="6496750" y="1580625"/>
            <a:ext cx="0" cy="546600"/>
          </a:xfrm>
          <a:prstGeom prst="straightConnector1">
            <a:avLst/>
          </a:prstGeom>
          <a:noFill/>
          <a:ln w="9525" cap="flat" cmpd="sng">
            <a:solidFill>
              <a:srgbClr val="0000FF"/>
            </a:solidFill>
            <a:prstDash val="dash"/>
            <a:round/>
            <a:headEnd type="none" w="lg" len="lg"/>
            <a:tailEnd type="triangle" w="lg" len="lg"/>
          </a:ln>
        </p:spPr>
      </p:cxnSp>
      <p:cxnSp>
        <p:nvCxnSpPr>
          <p:cNvPr id="674" name="Shape 674"/>
          <p:cNvCxnSpPr/>
          <p:nvPr/>
        </p:nvCxnSpPr>
        <p:spPr>
          <a:xfrm rot="10800000">
            <a:off x="1455062" y="2185850"/>
            <a:ext cx="0" cy="337200"/>
          </a:xfrm>
          <a:prstGeom prst="straightConnector1">
            <a:avLst/>
          </a:prstGeom>
          <a:noFill/>
          <a:ln w="9525" cap="flat" cmpd="sng">
            <a:solidFill>
              <a:srgbClr val="666666"/>
            </a:solidFill>
            <a:prstDash val="solid"/>
            <a:round/>
            <a:headEnd type="none" w="lg" len="lg"/>
            <a:tailEnd type="triangle" w="lg" len="lg"/>
          </a:ln>
        </p:spPr>
      </p:cxnSp>
      <p:cxnSp>
        <p:nvCxnSpPr>
          <p:cNvPr id="675" name="Shape 675"/>
          <p:cNvCxnSpPr/>
          <p:nvPr/>
        </p:nvCxnSpPr>
        <p:spPr>
          <a:xfrm>
            <a:off x="1870700" y="1941425"/>
            <a:ext cx="1993500" cy="0"/>
          </a:xfrm>
          <a:prstGeom prst="straightConnector1">
            <a:avLst/>
          </a:prstGeom>
          <a:noFill/>
          <a:ln w="9525" cap="flat" cmpd="sng">
            <a:solidFill>
              <a:srgbClr val="666666"/>
            </a:solidFill>
            <a:prstDash val="solid"/>
            <a:round/>
            <a:headEnd type="none" w="lg" len="lg"/>
            <a:tailEnd type="triangle" w="lg" len="lg"/>
          </a:ln>
        </p:spPr>
      </p:cxnSp>
      <p:cxnSp>
        <p:nvCxnSpPr>
          <p:cNvPr id="676" name="Shape 676"/>
          <p:cNvCxnSpPr/>
          <p:nvPr/>
        </p:nvCxnSpPr>
        <p:spPr>
          <a:xfrm>
            <a:off x="1842050" y="2634525"/>
            <a:ext cx="453900" cy="4800"/>
          </a:xfrm>
          <a:prstGeom prst="straightConnector1">
            <a:avLst/>
          </a:prstGeom>
          <a:noFill/>
          <a:ln w="9525" cap="flat" cmpd="sng">
            <a:solidFill>
              <a:srgbClr val="666666"/>
            </a:solidFill>
            <a:prstDash val="solid"/>
            <a:round/>
            <a:headEnd type="none" w="lg" len="lg"/>
            <a:tailEnd type="triangle" w="lg" len="lg"/>
          </a:ln>
        </p:spPr>
      </p:cxnSp>
      <p:sp>
        <p:nvSpPr>
          <p:cNvPr id="677" name="Shape 677"/>
          <p:cNvSpPr/>
          <p:nvPr/>
        </p:nvSpPr>
        <p:spPr>
          <a:xfrm>
            <a:off x="2308100" y="2434276"/>
            <a:ext cx="1118700" cy="4986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678" name="Shape 678"/>
          <p:cNvSpPr/>
          <p:nvPr/>
        </p:nvSpPr>
        <p:spPr>
          <a:xfrm>
            <a:off x="5758900" y="1180125"/>
            <a:ext cx="1475700" cy="4005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679" name="Shape 679"/>
          <p:cNvSpPr/>
          <p:nvPr/>
        </p:nvSpPr>
        <p:spPr>
          <a:xfrm>
            <a:off x="1068100" y="2434275"/>
            <a:ext cx="836100" cy="4986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680" name="Shape 680"/>
          <p:cNvSpPr txBox="1"/>
          <p:nvPr/>
        </p:nvSpPr>
        <p:spPr>
          <a:xfrm>
            <a:off x="2242825" y="2419718"/>
            <a:ext cx="1143000" cy="282000"/>
          </a:xfrm>
          <a:prstGeom prst="rect">
            <a:avLst/>
          </a:prstGeom>
          <a:noFill/>
          <a:ln>
            <a:noFill/>
          </a:ln>
        </p:spPr>
        <p:txBody>
          <a:bodyPr lIns="91425" tIns="91425" rIns="91425" bIns="91425" anchor="t" anchorCtr="0">
            <a:noAutofit/>
          </a:bodyPr>
          <a:lstStyle/>
          <a:p>
            <a:pPr lvl="0" algn="ctr" rtl="0">
              <a:spcBef>
                <a:spcPts val="0"/>
              </a:spcBef>
              <a:buNone/>
            </a:pPr>
            <a:r>
              <a:rPr lang="en" sz="1100"/>
              <a:t>360° video </a:t>
            </a:r>
          </a:p>
          <a:p>
            <a:pPr lvl="0" algn="ctr" rtl="0">
              <a:spcBef>
                <a:spcPts val="0"/>
              </a:spcBef>
              <a:buNone/>
            </a:pPr>
            <a:r>
              <a:rPr lang="en" sz="1100"/>
              <a:t>app</a:t>
            </a:r>
          </a:p>
        </p:txBody>
      </p:sp>
      <p:sp>
        <p:nvSpPr>
          <p:cNvPr id="681" name="Shape 681"/>
          <p:cNvSpPr txBox="1"/>
          <p:nvPr/>
        </p:nvSpPr>
        <p:spPr>
          <a:xfrm>
            <a:off x="1023225" y="2417312"/>
            <a:ext cx="970200" cy="282000"/>
          </a:xfrm>
          <a:prstGeom prst="rect">
            <a:avLst/>
          </a:prstGeom>
          <a:noFill/>
          <a:ln>
            <a:noFill/>
          </a:ln>
        </p:spPr>
        <p:txBody>
          <a:bodyPr lIns="91425" tIns="91425" rIns="91425" bIns="91425" anchor="t" anchorCtr="0">
            <a:noAutofit/>
          </a:bodyPr>
          <a:lstStyle/>
          <a:p>
            <a:pPr lvl="0" rtl="0">
              <a:spcBef>
                <a:spcPts val="0"/>
              </a:spcBef>
              <a:buNone/>
            </a:pPr>
            <a:r>
              <a:rPr lang="en" sz="900"/>
              <a:t>Samsung Gear VR headset</a:t>
            </a:r>
            <a:r>
              <a:rPr lang="en" sz="1100"/>
              <a:t>  </a:t>
            </a:r>
          </a:p>
        </p:txBody>
      </p:sp>
      <p:sp>
        <p:nvSpPr>
          <p:cNvPr id="682" name="Shape 682"/>
          <p:cNvSpPr txBox="1"/>
          <p:nvPr/>
        </p:nvSpPr>
        <p:spPr>
          <a:xfrm>
            <a:off x="5799450" y="1180125"/>
            <a:ext cx="1571100" cy="282000"/>
          </a:xfrm>
          <a:prstGeom prst="rect">
            <a:avLst/>
          </a:prstGeom>
          <a:noFill/>
          <a:ln>
            <a:noFill/>
          </a:ln>
        </p:spPr>
        <p:txBody>
          <a:bodyPr lIns="91425" tIns="91425" rIns="91425" bIns="91425" anchor="t" anchorCtr="0">
            <a:noAutofit/>
          </a:bodyPr>
          <a:lstStyle/>
          <a:p>
            <a:pPr lvl="0" rtl="0">
              <a:spcBef>
                <a:spcPts val="0"/>
              </a:spcBef>
              <a:buNone/>
            </a:pPr>
            <a:r>
              <a:rPr lang="en" sz="1100"/>
              <a:t>Facebook newsfeed</a:t>
            </a:r>
          </a:p>
        </p:txBody>
      </p:sp>
      <p:sp>
        <p:nvSpPr>
          <p:cNvPr id="683" name="Shape 683"/>
          <p:cNvSpPr/>
          <p:nvPr/>
        </p:nvSpPr>
        <p:spPr>
          <a:xfrm>
            <a:off x="380725" y="939875"/>
            <a:ext cx="1183500" cy="442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84" name="Shape 684"/>
          <p:cNvSpPr txBox="1"/>
          <p:nvPr/>
        </p:nvSpPr>
        <p:spPr>
          <a:xfrm>
            <a:off x="1206075" y="859437"/>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b="1"/>
              <a:t>Entry </a:t>
            </a:r>
          </a:p>
        </p:txBody>
      </p:sp>
      <p:sp>
        <p:nvSpPr>
          <p:cNvPr id="685" name="Shape 685"/>
          <p:cNvSpPr/>
          <p:nvPr/>
        </p:nvSpPr>
        <p:spPr>
          <a:xfrm>
            <a:off x="3876850" y="1159824"/>
            <a:ext cx="1118700" cy="2257800"/>
          </a:xfrm>
          <a:prstGeom prst="rect">
            <a:avLst/>
          </a:prstGeom>
          <a:solidFill>
            <a:srgbClr val="999999"/>
          </a:solidFill>
          <a:ln>
            <a:noFill/>
          </a:ln>
        </p:spPr>
        <p:txBody>
          <a:bodyPr lIns="91425" tIns="91425" rIns="91425" bIns="91425" anchor="ctr" anchorCtr="0">
            <a:noAutofit/>
          </a:bodyPr>
          <a:lstStyle/>
          <a:p>
            <a:pPr lvl="0">
              <a:spcBef>
                <a:spcPts val="0"/>
              </a:spcBef>
              <a:buNone/>
            </a:pPr>
            <a:endParaRPr/>
          </a:p>
        </p:txBody>
      </p:sp>
      <p:sp>
        <p:nvSpPr>
          <p:cNvPr id="686" name="Shape 686"/>
          <p:cNvSpPr txBox="1"/>
          <p:nvPr/>
        </p:nvSpPr>
        <p:spPr>
          <a:xfrm>
            <a:off x="4086970" y="1513725"/>
            <a:ext cx="750000" cy="282000"/>
          </a:xfrm>
          <a:prstGeom prst="rect">
            <a:avLst/>
          </a:prstGeom>
          <a:noFill/>
          <a:ln>
            <a:noFill/>
          </a:ln>
        </p:spPr>
        <p:txBody>
          <a:bodyPr lIns="91425" tIns="91425" rIns="91425" bIns="91425" anchor="t" anchorCtr="0">
            <a:noAutofit/>
          </a:bodyPr>
          <a:lstStyle/>
          <a:p>
            <a:pPr lvl="0" rtl="0">
              <a:spcBef>
                <a:spcPts val="0"/>
              </a:spcBef>
              <a:buNone/>
            </a:pPr>
            <a:r>
              <a:rPr lang="en" sz="1000"/>
              <a:t>Facebook Account</a:t>
            </a:r>
          </a:p>
        </p:txBody>
      </p:sp>
      <p:cxnSp>
        <p:nvCxnSpPr>
          <p:cNvPr id="687" name="Shape 687"/>
          <p:cNvCxnSpPr/>
          <p:nvPr/>
        </p:nvCxnSpPr>
        <p:spPr>
          <a:xfrm>
            <a:off x="1904200" y="1424175"/>
            <a:ext cx="1993500" cy="0"/>
          </a:xfrm>
          <a:prstGeom prst="straightConnector1">
            <a:avLst/>
          </a:prstGeom>
          <a:noFill/>
          <a:ln w="9525" cap="flat" cmpd="sng">
            <a:solidFill>
              <a:srgbClr val="666666"/>
            </a:solidFill>
            <a:prstDash val="solid"/>
            <a:round/>
            <a:headEnd type="none" w="lg" len="lg"/>
            <a:tailEnd type="triangle" w="lg" len="lg"/>
          </a:ln>
        </p:spPr>
      </p:cxnSp>
      <p:sp>
        <p:nvSpPr>
          <p:cNvPr id="688" name="Shape 688"/>
          <p:cNvSpPr/>
          <p:nvPr/>
        </p:nvSpPr>
        <p:spPr>
          <a:xfrm>
            <a:off x="1068100" y="1220150"/>
            <a:ext cx="836100" cy="4005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689" name="Shape 689"/>
          <p:cNvSpPr txBox="1"/>
          <p:nvPr/>
        </p:nvSpPr>
        <p:spPr>
          <a:xfrm>
            <a:off x="1129875" y="1239362"/>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t>Laptop</a:t>
            </a:r>
          </a:p>
        </p:txBody>
      </p:sp>
      <p:sp>
        <p:nvSpPr>
          <p:cNvPr id="690" name="Shape 690"/>
          <p:cNvSpPr/>
          <p:nvPr/>
        </p:nvSpPr>
        <p:spPr>
          <a:xfrm>
            <a:off x="1068100" y="1739475"/>
            <a:ext cx="836100" cy="4005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671" name="Shape 671"/>
          <p:cNvSpPr txBox="1"/>
          <p:nvPr/>
        </p:nvSpPr>
        <p:spPr>
          <a:xfrm>
            <a:off x="1129875" y="1758687"/>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t>Mobile</a:t>
            </a:r>
          </a:p>
        </p:txBody>
      </p:sp>
      <p:cxnSp>
        <p:nvCxnSpPr>
          <p:cNvPr id="691" name="Shape 691"/>
          <p:cNvCxnSpPr/>
          <p:nvPr/>
        </p:nvCxnSpPr>
        <p:spPr>
          <a:xfrm>
            <a:off x="4995550" y="1421775"/>
            <a:ext cx="717600" cy="0"/>
          </a:xfrm>
          <a:prstGeom prst="straightConnector1">
            <a:avLst/>
          </a:prstGeom>
          <a:noFill/>
          <a:ln w="9525" cap="flat" cmpd="sng">
            <a:solidFill>
              <a:srgbClr val="666666"/>
            </a:solidFill>
            <a:prstDash val="solid"/>
            <a:round/>
            <a:headEnd type="none" w="lg" len="lg"/>
            <a:tailEnd type="triangle" w="lg" len="lg"/>
          </a:ln>
        </p:spPr>
      </p:cxnSp>
      <p:sp>
        <p:nvSpPr>
          <p:cNvPr id="692" name="Shape 692"/>
          <p:cNvSpPr/>
          <p:nvPr/>
        </p:nvSpPr>
        <p:spPr>
          <a:xfrm>
            <a:off x="1068100" y="3326450"/>
            <a:ext cx="836100" cy="400500"/>
          </a:xfrm>
          <a:prstGeom prst="rect">
            <a:avLst/>
          </a:prstGeom>
          <a:solidFill>
            <a:srgbClr val="CFE2F3"/>
          </a:solidFill>
          <a:ln>
            <a:noFill/>
          </a:ln>
        </p:spPr>
        <p:txBody>
          <a:bodyPr lIns="91425" tIns="91425" rIns="91425" bIns="91425" anchor="ctr" anchorCtr="0">
            <a:noAutofit/>
          </a:bodyPr>
          <a:lstStyle/>
          <a:p>
            <a:pPr lvl="0">
              <a:spcBef>
                <a:spcPts val="0"/>
              </a:spcBef>
              <a:buNone/>
            </a:pPr>
            <a:endParaRPr/>
          </a:p>
        </p:txBody>
      </p:sp>
      <p:sp>
        <p:nvSpPr>
          <p:cNvPr id="672" name="Shape 672"/>
          <p:cNvSpPr txBox="1"/>
          <p:nvPr/>
        </p:nvSpPr>
        <p:spPr>
          <a:xfrm>
            <a:off x="1053675" y="3345662"/>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t>Oculus Rift</a:t>
            </a:r>
          </a:p>
        </p:txBody>
      </p:sp>
      <p:sp>
        <p:nvSpPr>
          <p:cNvPr id="693" name="Shape 693"/>
          <p:cNvSpPr txBox="1"/>
          <p:nvPr/>
        </p:nvSpPr>
        <p:spPr>
          <a:xfrm>
            <a:off x="411975" y="1261375"/>
            <a:ext cx="306300" cy="282000"/>
          </a:xfrm>
          <a:prstGeom prst="rect">
            <a:avLst/>
          </a:prstGeom>
          <a:noFill/>
          <a:ln>
            <a:noFill/>
          </a:ln>
        </p:spPr>
        <p:txBody>
          <a:bodyPr lIns="91425" tIns="91425" rIns="91425" bIns="91425" anchor="t" anchorCtr="0">
            <a:noAutofit/>
          </a:bodyPr>
          <a:lstStyle/>
          <a:p>
            <a:pPr lvl="0" rtl="0">
              <a:spcBef>
                <a:spcPts val="0"/>
              </a:spcBef>
              <a:buNone/>
            </a:pPr>
            <a:r>
              <a:rPr lang="en" sz="1100"/>
              <a:t>1.</a:t>
            </a:r>
          </a:p>
        </p:txBody>
      </p:sp>
      <p:sp>
        <p:nvSpPr>
          <p:cNvPr id="694" name="Shape 694"/>
          <p:cNvSpPr txBox="1"/>
          <p:nvPr/>
        </p:nvSpPr>
        <p:spPr>
          <a:xfrm>
            <a:off x="411975" y="2495925"/>
            <a:ext cx="306300" cy="282000"/>
          </a:xfrm>
          <a:prstGeom prst="rect">
            <a:avLst/>
          </a:prstGeom>
          <a:noFill/>
          <a:ln>
            <a:noFill/>
          </a:ln>
        </p:spPr>
        <p:txBody>
          <a:bodyPr lIns="91425" tIns="91425" rIns="91425" bIns="91425" anchor="t" anchorCtr="0">
            <a:noAutofit/>
          </a:bodyPr>
          <a:lstStyle/>
          <a:p>
            <a:pPr lvl="0" rtl="0">
              <a:spcBef>
                <a:spcPts val="0"/>
              </a:spcBef>
              <a:buNone/>
            </a:pPr>
            <a:r>
              <a:rPr lang="en" sz="1100"/>
              <a:t>2.</a:t>
            </a:r>
          </a:p>
        </p:txBody>
      </p:sp>
      <p:sp>
        <p:nvSpPr>
          <p:cNvPr id="695" name="Shape 695"/>
          <p:cNvSpPr txBox="1"/>
          <p:nvPr/>
        </p:nvSpPr>
        <p:spPr>
          <a:xfrm>
            <a:off x="411975" y="3345675"/>
            <a:ext cx="306300" cy="282000"/>
          </a:xfrm>
          <a:prstGeom prst="rect">
            <a:avLst/>
          </a:prstGeom>
          <a:noFill/>
          <a:ln>
            <a:noFill/>
          </a:ln>
        </p:spPr>
        <p:txBody>
          <a:bodyPr lIns="91425" tIns="91425" rIns="91425" bIns="91425" anchor="t" anchorCtr="0">
            <a:noAutofit/>
          </a:bodyPr>
          <a:lstStyle/>
          <a:p>
            <a:pPr lvl="0" rtl="0">
              <a:spcBef>
                <a:spcPts val="0"/>
              </a:spcBef>
              <a:buNone/>
            </a:pPr>
            <a:r>
              <a:rPr lang="en" sz="1100"/>
              <a:t>3.</a:t>
            </a:r>
          </a:p>
        </p:txBody>
      </p:sp>
      <p:cxnSp>
        <p:nvCxnSpPr>
          <p:cNvPr id="696" name="Shape 696"/>
          <p:cNvCxnSpPr/>
          <p:nvPr/>
        </p:nvCxnSpPr>
        <p:spPr>
          <a:xfrm>
            <a:off x="1904200" y="3486662"/>
            <a:ext cx="916800" cy="0"/>
          </a:xfrm>
          <a:prstGeom prst="straightConnector1">
            <a:avLst/>
          </a:prstGeom>
          <a:noFill/>
          <a:ln w="9525" cap="flat" cmpd="sng">
            <a:solidFill>
              <a:srgbClr val="0000FF"/>
            </a:solidFill>
            <a:prstDash val="solid"/>
            <a:round/>
            <a:headEnd type="none" w="lg" len="lg"/>
            <a:tailEnd type="none" w="lg" len="lg"/>
          </a:ln>
        </p:spPr>
      </p:cxnSp>
      <p:cxnSp>
        <p:nvCxnSpPr>
          <p:cNvPr id="697" name="Shape 697"/>
          <p:cNvCxnSpPr/>
          <p:nvPr/>
        </p:nvCxnSpPr>
        <p:spPr>
          <a:xfrm rot="10800000">
            <a:off x="2814325" y="2932975"/>
            <a:ext cx="0" cy="546600"/>
          </a:xfrm>
          <a:prstGeom prst="straightConnector1">
            <a:avLst/>
          </a:prstGeom>
          <a:noFill/>
          <a:ln w="9525" cap="flat" cmpd="sng">
            <a:solidFill>
              <a:srgbClr val="0000FF"/>
            </a:solidFill>
            <a:prstDash val="solid"/>
            <a:round/>
            <a:headEnd type="none" w="lg" len="lg"/>
            <a:tailEnd type="triangle" w="lg" len="lg"/>
          </a:ln>
        </p:spPr>
      </p:cxnSp>
      <p:cxnSp>
        <p:nvCxnSpPr>
          <p:cNvPr id="698" name="Shape 698"/>
          <p:cNvCxnSpPr/>
          <p:nvPr/>
        </p:nvCxnSpPr>
        <p:spPr>
          <a:xfrm>
            <a:off x="3426800" y="2634525"/>
            <a:ext cx="453900" cy="4800"/>
          </a:xfrm>
          <a:prstGeom prst="straightConnector1">
            <a:avLst/>
          </a:prstGeom>
          <a:noFill/>
          <a:ln w="9525" cap="flat" cmpd="sng">
            <a:solidFill>
              <a:srgbClr val="0000FF"/>
            </a:solidFill>
            <a:prstDash val="solid"/>
            <a:round/>
            <a:headEnd type="none" w="lg" len="lg"/>
            <a:tailEnd type="triangle" w="lg" len="lg"/>
          </a:ln>
        </p:spPr>
      </p:cxnSp>
      <p:sp>
        <p:nvSpPr>
          <p:cNvPr id="699" name="Shape 699"/>
          <p:cNvSpPr/>
          <p:nvPr/>
        </p:nvSpPr>
        <p:spPr>
          <a:xfrm>
            <a:off x="5758900" y="2024450"/>
            <a:ext cx="1475700" cy="5466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700" name="Shape 700"/>
          <p:cNvSpPr txBox="1"/>
          <p:nvPr/>
        </p:nvSpPr>
        <p:spPr>
          <a:xfrm>
            <a:off x="5951850" y="2024450"/>
            <a:ext cx="1571100" cy="282000"/>
          </a:xfrm>
          <a:prstGeom prst="rect">
            <a:avLst/>
          </a:prstGeom>
          <a:noFill/>
          <a:ln>
            <a:noFill/>
          </a:ln>
        </p:spPr>
        <p:txBody>
          <a:bodyPr lIns="91425" tIns="91425" rIns="91425" bIns="91425" anchor="t" anchorCtr="0">
            <a:noAutofit/>
          </a:bodyPr>
          <a:lstStyle/>
          <a:p>
            <a:pPr lvl="0" rtl="0">
              <a:spcBef>
                <a:spcPts val="0"/>
              </a:spcBef>
              <a:buNone/>
            </a:pPr>
            <a:r>
              <a:rPr lang="en" sz="1100"/>
              <a:t>Facebook 360</a:t>
            </a:r>
          </a:p>
          <a:p>
            <a:pPr lvl="0" rtl="0">
              <a:spcBef>
                <a:spcPts val="0"/>
              </a:spcBef>
              <a:buNone/>
            </a:pPr>
            <a:r>
              <a:rPr lang="en" sz="1100"/>
              <a:t>video platform   </a:t>
            </a:r>
          </a:p>
        </p:txBody>
      </p:sp>
      <p:cxnSp>
        <p:nvCxnSpPr>
          <p:cNvPr id="701" name="Shape 701"/>
          <p:cNvCxnSpPr/>
          <p:nvPr/>
        </p:nvCxnSpPr>
        <p:spPr>
          <a:xfrm>
            <a:off x="4995550" y="2297750"/>
            <a:ext cx="717600" cy="0"/>
          </a:xfrm>
          <a:prstGeom prst="straightConnector1">
            <a:avLst/>
          </a:prstGeom>
          <a:noFill/>
          <a:ln w="9525" cap="flat" cmpd="sng">
            <a:solidFill>
              <a:srgbClr val="0000FF"/>
            </a:solidFill>
            <a:prstDash val="solid"/>
            <a:round/>
            <a:headEnd type="none" w="lg" len="lg"/>
            <a:tailEnd type="triangle" w="lg" len="lg"/>
          </a:ln>
        </p:spPr>
      </p:cxnSp>
      <p:sp>
        <p:nvSpPr>
          <p:cNvPr id="702" name="Shape 702"/>
          <p:cNvSpPr txBox="1"/>
          <p:nvPr/>
        </p:nvSpPr>
        <p:spPr>
          <a:xfrm>
            <a:off x="1949225" y="3233137"/>
            <a:ext cx="970200" cy="282000"/>
          </a:xfrm>
          <a:prstGeom prst="rect">
            <a:avLst/>
          </a:prstGeom>
          <a:noFill/>
          <a:ln>
            <a:noFill/>
          </a:ln>
        </p:spPr>
        <p:txBody>
          <a:bodyPr lIns="91425" tIns="91425" rIns="91425" bIns="91425" anchor="t" anchorCtr="0">
            <a:noAutofit/>
          </a:bodyPr>
          <a:lstStyle/>
          <a:p>
            <a:pPr lvl="0" rtl="0">
              <a:spcBef>
                <a:spcPts val="0"/>
              </a:spcBef>
              <a:buNone/>
            </a:pPr>
            <a:r>
              <a:rPr lang="en" sz="900"/>
              <a:t>Watch</a:t>
            </a:r>
            <a:r>
              <a:rPr lang="en" sz="900">
                <a:solidFill>
                  <a:srgbClr val="B7B7B7"/>
                </a:solidFill>
              </a:rPr>
              <a:t>(03,16)</a:t>
            </a:r>
          </a:p>
        </p:txBody>
      </p:sp>
      <p:sp>
        <p:nvSpPr>
          <p:cNvPr id="703" name="Shape 703"/>
          <p:cNvSpPr txBox="1"/>
          <p:nvPr/>
        </p:nvSpPr>
        <p:spPr>
          <a:xfrm>
            <a:off x="1917225" y="3417575"/>
            <a:ext cx="1668900" cy="282000"/>
          </a:xfrm>
          <a:prstGeom prst="rect">
            <a:avLst/>
          </a:prstGeom>
          <a:noFill/>
          <a:ln>
            <a:noFill/>
          </a:ln>
        </p:spPr>
        <p:txBody>
          <a:bodyPr lIns="91425" tIns="91425" rIns="91425" bIns="91425" anchor="t" anchorCtr="0">
            <a:noAutofit/>
          </a:bodyPr>
          <a:lstStyle/>
          <a:p>
            <a:pPr lvl="0" rtl="0">
              <a:spcBef>
                <a:spcPts val="0"/>
              </a:spcBef>
              <a:buNone/>
            </a:pPr>
            <a:r>
              <a:rPr lang="en" sz="900"/>
              <a:t>Like, react, share without leaving VR </a:t>
            </a:r>
            <a:r>
              <a:rPr lang="en" sz="900">
                <a:solidFill>
                  <a:srgbClr val="CCCCCC"/>
                </a:solidFill>
              </a:rPr>
              <a:t>(05,16)</a:t>
            </a:r>
          </a:p>
        </p:txBody>
      </p:sp>
      <p:sp>
        <p:nvSpPr>
          <p:cNvPr id="704" name="Shape 704"/>
          <p:cNvSpPr/>
          <p:nvPr/>
        </p:nvSpPr>
        <p:spPr>
          <a:xfrm rot="2692543">
            <a:off x="1017678" y="1859088"/>
            <a:ext cx="97793" cy="81246"/>
          </a:xfrm>
          <a:prstGeom prst="triangle">
            <a:avLst>
              <a:gd name="adj" fmla="val 50000"/>
            </a:avLst>
          </a:prstGeom>
          <a:solidFill>
            <a:srgbClr val="0000FF"/>
          </a:solidFill>
          <a:ln>
            <a:noFill/>
          </a:ln>
        </p:spPr>
        <p:txBody>
          <a:bodyPr lIns="91425" tIns="91425" rIns="91425" bIns="91425" anchor="ctr" anchorCtr="0">
            <a:noAutofit/>
          </a:bodyPr>
          <a:lstStyle/>
          <a:p>
            <a:pPr lvl="0">
              <a:spcBef>
                <a:spcPts val="0"/>
              </a:spcBef>
              <a:buNone/>
            </a:pPr>
            <a:endParaRPr/>
          </a:p>
        </p:txBody>
      </p:sp>
      <p:sp>
        <p:nvSpPr>
          <p:cNvPr id="705" name="Shape 705"/>
          <p:cNvSpPr/>
          <p:nvPr/>
        </p:nvSpPr>
        <p:spPr>
          <a:xfrm>
            <a:off x="1068100" y="3968125"/>
            <a:ext cx="836100" cy="400500"/>
          </a:xfrm>
          <a:prstGeom prst="rect">
            <a:avLst/>
          </a:prstGeom>
          <a:solidFill>
            <a:srgbClr val="F4CCCC"/>
          </a:solidFill>
          <a:ln>
            <a:noFill/>
          </a:ln>
        </p:spPr>
        <p:txBody>
          <a:bodyPr lIns="91425" tIns="91425" rIns="91425" bIns="91425" anchor="ctr" anchorCtr="0">
            <a:noAutofit/>
          </a:bodyPr>
          <a:lstStyle/>
          <a:p>
            <a:pPr lvl="0">
              <a:spcBef>
                <a:spcPts val="0"/>
              </a:spcBef>
              <a:buNone/>
            </a:pPr>
            <a:endParaRPr/>
          </a:p>
        </p:txBody>
      </p:sp>
      <p:sp>
        <p:nvSpPr>
          <p:cNvPr id="706" name="Shape 706"/>
          <p:cNvSpPr txBox="1"/>
          <p:nvPr/>
        </p:nvSpPr>
        <p:spPr>
          <a:xfrm>
            <a:off x="1053675" y="3987337"/>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t>Oculus</a:t>
            </a:r>
          </a:p>
        </p:txBody>
      </p:sp>
      <p:sp>
        <p:nvSpPr>
          <p:cNvPr id="707" name="Shape 707"/>
          <p:cNvSpPr txBox="1"/>
          <p:nvPr/>
        </p:nvSpPr>
        <p:spPr>
          <a:xfrm>
            <a:off x="411975" y="3987350"/>
            <a:ext cx="306300" cy="282000"/>
          </a:xfrm>
          <a:prstGeom prst="rect">
            <a:avLst/>
          </a:prstGeom>
          <a:noFill/>
          <a:ln>
            <a:noFill/>
          </a:ln>
        </p:spPr>
        <p:txBody>
          <a:bodyPr lIns="91425" tIns="91425" rIns="91425" bIns="91425" anchor="t" anchorCtr="0">
            <a:noAutofit/>
          </a:bodyPr>
          <a:lstStyle/>
          <a:p>
            <a:pPr lvl="0" rtl="0">
              <a:spcBef>
                <a:spcPts val="0"/>
              </a:spcBef>
              <a:buNone/>
            </a:pPr>
            <a:r>
              <a:rPr lang="en" sz="1100"/>
              <a:t>4.</a:t>
            </a:r>
          </a:p>
        </p:txBody>
      </p:sp>
      <p:sp>
        <p:nvSpPr>
          <p:cNvPr id="708" name="Shape 708"/>
          <p:cNvSpPr/>
          <p:nvPr/>
        </p:nvSpPr>
        <p:spPr>
          <a:xfrm>
            <a:off x="2348350" y="3908726"/>
            <a:ext cx="1118700" cy="498600"/>
          </a:xfrm>
          <a:prstGeom prst="rect">
            <a:avLst/>
          </a:prstGeom>
          <a:solidFill>
            <a:srgbClr val="F4CCCC"/>
          </a:solidFill>
          <a:ln>
            <a:noFill/>
          </a:ln>
        </p:spPr>
        <p:txBody>
          <a:bodyPr lIns="91425" tIns="91425" rIns="91425" bIns="91425" anchor="ctr" anchorCtr="0">
            <a:noAutofit/>
          </a:bodyPr>
          <a:lstStyle/>
          <a:p>
            <a:pPr lvl="0">
              <a:spcBef>
                <a:spcPts val="0"/>
              </a:spcBef>
              <a:buNone/>
            </a:pPr>
            <a:endParaRPr/>
          </a:p>
        </p:txBody>
      </p:sp>
      <p:sp>
        <p:nvSpPr>
          <p:cNvPr id="709" name="Shape 709"/>
          <p:cNvSpPr txBox="1"/>
          <p:nvPr/>
        </p:nvSpPr>
        <p:spPr>
          <a:xfrm>
            <a:off x="2283075" y="3894168"/>
            <a:ext cx="1143000" cy="282000"/>
          </a:xfrm>
          <a:prstGeom prst="rect">
            <a:avLst/>
          </a:prstGeom>
          <a:noFill/>
          <a:ln>
            <a:noFill/>
          </a:ln>
        </p:spPr>
        <p:txBody>
          <a:bodyPr lIns="91425" tIns="91425" rIns="91425" bIns="91425" anchor="t" anchorCtr="0">
            <a:noAutofit/>
          </a:bodyPr>
          <a:lstStyle/>
          <a:p>
            <a:pPr lvl="0" algn="ctr" rtl="0">
              <a:spcBef>
                <a:spcPts val="0"/>
              </a:spcBef>
              <a:buNone/>
            </a:pPr>
            <a:r>
              <a:rPr lang="en" sz="1100"/>
              <a:t>Facebook </a:t>
            </a:r>
          </a:p>
          <a:p>
            <a:pPr lvl="0" algn="ctr" rtl="0">
              <a:spcBef>
                <a:spcPts val="0"/>
              </a:spcBef>
              <a:buNone/>
            </a:pPr>
            <a:r>
              <a:rPr lang="en" sz="1100"/>
              <a:t>VR app</a:t>
            </a:r>
          </a:p>
        </p:txBody>
      </p:sp>
      <p:cxnSp>
        <p:nvCxnSpPr>
          <p:cNvPr id="710" name="Shape 710"/>
          <p:cNvCxnSpPr/>
          <p:nvPr/>
        </p:nvCxnSpPr>
        <p:spPr>
          <a:xfrm>
            <a:off x="1904200" y="4181625"/>
            <a:ext cx="453900" cy="4800"/>
          </a:xfrm>
          <a:prstGeom prst="straightConnector1">
            <a:avLst/>
          </a:prstGeom>
          <a:noFill/>
          <a:ln w="9525" cap="flat" cmpd="sng">
            <a:solidFill>
              <a:srgbClr val="FF0000"/>
            </a:solidFill>
            <a:prstDash val="solid"/>
            <a:round/>
            <a:headEnd type="none" w="lg" len="lg"/>
            <a:tailEnd type="triangle" w="lg" len="lg"/>
          </a:ln>
        </p:spPr>
      </p:cxnSp>
      <p:cxnSp>
        <p:nvCxnSpPr>
          <p:cNvPr id="711" name="Shape 711"/>
          <p:cNvCxnSpPr/>
          <p:nvPr/>
        </p:nvCxnSpPr>
        <p:spPr>
          <a:xfrm rot="10800000">
            <a:off x="4461900" y="3426625"/>
            <a:ext cx="0" cy="765600"/>
          </a:xfrm>
          <a:prstGeom prst="straightConnector1">
            <a:avLst/>
          </a:prstGeom>
          <a:noFill/>
          <a:ln w="9525" cap="flat" cmpd="sng">
            <a:solidFill>
              <a:srgbClr val="FF0000"/>
            </a:solidFill>
            <a:prstDash val="solid"/>
            <a:round/>
            <a:headEnd type="none" w="lg" len="lg"/>
            <a:tailEnd type="triangle" w="lg" len="lg"/>
          </a:ln>
        </p:spPr>
      </p:cxnSp>
      <p:sp>
        <p:nvSpPr>
          <p:cNvPr id="712" name="Shape 712"/>
          <p:cNvSpPr/>
          <p:nvPr/>
        </p:nvSpPr>
        <p:spPr>
          <a:xfrm>
            <a:off x="1068100" y="4401625"/>
            <a:ext cx="836100" cy="400500"/>
          </a:xfrm>
          <a:prstGeom prst="rect">
            <a:avLst/>
          </a:prstGeom>
          <a:solidFill>
            <a:srgbClr val="F4CCCC"/>
          </a:solidFill>
          <a:ln>
            <a:noFill/>
          </a:ln>
        </p:spPr>
        <p:txBody>
          <a:bodyPr lIns="91425" tIns="91425" rIns="91425" bIns="91425" anchor="ctr" anchorCtr="0">
            <a:noAutofit/>
          </a:bodyPr>
          <a:lstStyle/>
          <a:p>
            <a:pPr lvl="0">
              <a:spcBef>
                <a:spcPts val="0"/>
              </a:spcBef>
              <a:buNone/>
            </a:pPr>
            <a:endParaRPr/>
          </a:p>
        </p:txBody>
      </p:sp>
      <p:sp>
        <p:nvSpPr>
          <p:cNvPr id="713" name="Shape 713"/>
          <p:cNvSpPr txBox="1"/>
          <p:nvPr/>
        </p:nvSpPr>
        <p:spPr>
          <a:xfrm>
            <a:off x="1053675" y="4420837"/>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t>Touch</a:t>
            </a:r>
          </a:p>
        </p:txBody>
      </p:sp>
      <p:cxnSp>
        <p:nvCxnSpPr>
          <p:cNvPr id="714" name="Shape 714"/>
          <p:cNvCxnSpPr>
            <a:stCxn id="706" idx="1"/>
          </p:cNvCxnSpPr>
          <p:nvPr/>
        </p:nvCxnSpPr>
        <p:spPr>
          <a:xfrm>
            <a:off x="1053675" y="4128337"/>
            <a:ext cx="36900" cy="534600"/>
          </a:xfrm>
          <a:prstGeom prst="curvedConnector4">
            <a:avLst>
              <a:gd name="adj1" fmla="val -395664"/>
              <a:gd name="adj2" fmla="val 93376"/>
            </a:avLst>
          </a:prstGeom>
          <a:noFill/>
          <a:ln w="9525" cap="flat" cmpd="sng">
            <a:solidFill>
              <a:srgbClr val="FF0000"/>
            </a:solidFill>
            <a:prstDash val="solid"/>
            <a:round/>
            <a:headEnd type="none" w="lg" len="lg"/>
            <a:tailEnd type="none" w="lg" len="lg"/>
          </a:ln>
        </p:spPr>
      </p:cxnSp>
      <p:sp>
        <p:nvSpPr>
          <p:cNvPr id="715" name="Shape 715"/>
          <p:cNvSpPr/>
          <p:nvPr/>
        </p:nvSpPr>
        <p:spPr>
          <a:xfrm rot="7140202">
            <a:off x="999789" y="4599617"/>
            <a:ext cx="97759" cy="81384"/>
          </a:xfrm>
          <a:prstGeom prst="triangle">
            <a:avLst>
              <a:gd name="adj" fmla="val 50000"/>
            </a:avLst>
          </a:prstGeom>
          <a:solidFill>
            <a:srgbClr val="FF0000"/>
          </a:solidFill>
          <a:ln>
            <a:noFill/>
          </a:ln>
        </p:spPr>
        <p:txBody>
          <a:bodyPr lIns="91425" tIns="91425" rIns="91425" bIns="91425" anchor="ctr" anchorCtr="0">
            <a:noAutofit/>
          </a:bodyPr>
          <a:lstStyle/>
          <a:p>
            <a:pPr lvl="0">
              <a:spcBef>
                <a:spcPts val="0"/>
              </a:spcBef>
              <a:buNone/>
            </a:pPr>
            <a:endParaRPr/>
          </a:p>
        </p:txBody>
      </p:sp>
      <p:sp>
        <p:nvSpPr>
          <p:cNvPr id="716" name="Shape 716"/>
          <p:cNvSpPr/>
          <p:nvPr/>
        </p:nvSpPr>
        <p:spPr>
          <a:xfrm>
            <a:off x="5779175" y="2716375"/>
            <a:ext cx="1475700" cy="534600"/>
          </a:xfrm>
          <a:prstGeom prst="rect">
            <a:avLst/>
          </a:prstGeom>
          <a:solidFill>
            <a:srgbClr val="F4CCCC"/>
          </a:solidFill>
          <a:ln>
            <a:noFill/>
          </a:ln>
        </p:spPr>
        <p:txBody>
          <a:bodyPr lIns="91425" tIns="91425" rIns="91425" bIns="91425" anchor="ctr" anchorCtr="0">
            <a:noAutofit/>
          </a:bodyPr>
          <a:lstStyle/>
          <a:p>
            <a:pPr lvl="0">
              <a:spcBef>
                <a:spcPts val="0"/>
              </a:spcBef>
              <a:buNone/>
            </a:pPr>
            <a:endParaRPr/>
          </a:p>
        </p:txBody>
      </p:sp>
      <p:sp>
        <p:nvSpPr>
          <p:cNvPr id="717" name="Shape 717"/>
          <p:cNvSpPr txBox="1"/>
          <p:nvPr/>
        </p:nvSpPr>
        <p:spPr>
          <a:xfrm>
            <a:off x="5819725" y="2792575"/>
            <a:ext cx="1571100" cy="282000"/>
          </a:xfrm>
          <a:prstGeom prst="rect">
            <a:avLst/>
          </a:prstGeom>
          <a:noFill/>
          <a:ln>
            <a:noFill/>
          </a:ln>
        </p:spPr>
        <p:txBody>
          <a:bodyPr lIns="91425" tIns="91425" rIns="91425" bIns="91425" anchor="t" anchorCtr="0">
            <a:noAutofit/>
          </a:bodyPr>
          <a:lstStyle/>
          <a:p>
            <a:pPr lvl="0" rtl="0">
              <a:spcBef>
                <a:spcPts val="0"/>
              </a:spcBef>
              <a:buNone/>
            </a:pPr>
            <a:r>
              <a:rPr lang="en" sz="1100"/>
              <a:t>Facebook VR space</a:t>
            </a:r>
          </a:p>
        </p:txBody>
      </p:sp>
      <p:cxnSp>
        <p:nvCxnSpPr>
          <p:cNvPr id="718" name="Shape 718"/>
          <p:cNvCxnSpPr/>
          <p:nvPr/>
        </p:nvCxnSpPr>
        <p:spPr>
          <a:xfrm>
            <a:off x="4981750" y="2995225"/>
            <a:ext cx="777300" cy="0"/>
          </a:xfrm>
          <a:prstGeom prst="straightConnector1">
            <a:avLst/>
          </a:prstGeom>
          <a:noFill/>
          <a:ln w="9525" cap="flat" cmpd="sng">
            <a:solidFill>
              <a:srgbClr val="FF0000"/>
            </a:solidFill>
            <a:prstDash val="solid"/>
            <a:round/>
            <a:headEnd type="none" w="lg" len="lg"/>
            <a:tailEnd type="triangle" w="lg" len="lg"/>
          </a:ln>
        </p:spPr>
      </p:cxnSp>
      <p:sp>
        <p:nvSpPr>
          <p:cNvPr id="719" name="Shape 719"/>
          <p:cNvSpPr/>
          <p:nvPr/>
        </p:nvSpPr>
        <p:spPr>
          <a:xfrm>
            <a:off x="5767125" y="3486675"/>
            <a:ext cx="1475700" cy="534600"/>
          </a:xfrm>
          <a:prstGeom prst="rect">
            <a:avLst/>
          </a:prstGeom>
          <a:solidFill>
            <a:srgbClr val="F3F3F3"/>
          </a:solidFill>
          <a:ln>
            <a:noFill/>
          </a:ln>
        </p:spPr>
        <p:txBody>
          <a:bodyPr lIns="91425" tIns="91425" rIns="91425" bIns="91425" anchor="ctr" anchorCtr="0">
            <a:noAutofit/>
          </a:bodyPr>
          <a:lstStyle/>
          <a:p>
            <a:pPr lvl="0">
              <a:spcBef>
                <a:spcPts val="0"/>
              </a:spcBef>
              <a:buNone/>
            </a:pPr>
            <a:endParaRPr/>
          </a:p>
        </p:txBody>
      </p:sp>
      <p:sp>
        <p:nvSpPr>
          <p:cNvPr id="720" name="Shape 720"/>
          <p:cNvSpPr txBox="1"/>
          <p:nvPr/>
        </p:nvSpPr>
        <p:spPr>
          <a:xfrm>
            <a:off x="5731475" y="3562875"/>
            <a:ext cx="1571100" cy="282000"/>
          </a:xfrm>
          <a:prstGeom prst="rect">
            <a:avLst/>
          </a:prstGeom>
          <a:noFill/>
          <a:ln>
            <a:noFill/>
          </a:ln>
        </p:spPr>
        <p:txBody>
          <a:bodyPr lIns="91425" tIns="91425" rIns="91425" bIns="91425" anchor="t" anchorCtr="0">
            <a:noAutofit/>
          </a:bodyPr>
          <a:lstStyle/>
          <a:p>
            <a:pPr lvl="0" rtl="0">
              <a:spcBef>
                <a:spcPts val="0"/>
              </a:spcBef>
              <a:buNone/>
            </a:pPr>
            <a:r>
              <a:rPr lang="en" sz="1100"/>
              <a:t>Facebook messenger</a:t>
            </a:r>
          </a:p>
        </p:txBody>
      </p:sp>
      <p:cxnSp>
        <p:nvCxnSpPr>
          <p:cNvPr id="721" name="Shape 721"/>
          <p:cNvCxnSpPr/>
          <p:nvPr/>
        </p:nvCxnSpPr>
        <p:spPr>
          <a:xfrm>
            <a:off x="6508800" y="3240987"/>
            <a:ext cx="0" cy="253500"/>
          </a:xfrm>
          <a:prstGeom prst="straightConnector1">
            <a:avLst/>
          </a:prstGeom>
          <a:noFill/>
          <a:ln w="9525" cap="flat" cmpd="sng">
            <a:solidFill>
              <a:srgbClr val="FF0000"/>
            </a:solidFill>
            <a:prstDash val="solid"/>
            <a:round/>
            <a:headEnd type="none" w="lg" len="lg"/>
            <a:tailEnd type="triangle" w="lg" len="lg"/>
          </a:ln>
        </p:spPr>
      </p:cxnSp>
      <p:cxnSp>
        <p:nvCxnSpPr>
          <p:cNvPr id="722" name="Shape 722"/>
          <p:cNvCxnSpPr/>
          <p:nvPr/>
        </p:nvCxnSpPr>
        <p:spPr>
          <a:xfrm>
            <a:off x="7254875" y="2984868"/>
            <a:ext cx="347100" cy="0"/>
          </a:xfrm>
          <a:prstGeom prst="straightConnector1">
            <a:avLst/>
          </a:prstGeom>
          <a:noFill/>
          <a:ln w="9525" cap="flat" cmpd="sng">
            <a:solidFill>
              <a:srgbClr val="FF0000"/>
            </a:solidFill>
            <a:prstDash val="solid"/>
            <a:round/>
            <a:headEnd type="none" w="lg" len="lg"/>
            <a:tailEnd type="none" w="lg" len="lg"/>
          </a:ln>
        </p:spPr>
      </p:cxnSp>
      <p:cxnSp>
        <p:nvCxnSpPr>
          <p:cNvPr id="723" name="Shape 723"/>
          <p:cNvCxnSpPr/>
          <p:nvPr/>
        </p:nvCxnSpPr>
        <p:spPr>
          <a:xfrm rot="10800000">
            <a:off x="7601975" y="1366950"/>
            <a:ext cx="0" cy="1606799"/>
          </a:xfrm>
          <a:prstGeom prst="straightConnector1">
            <a:avLst/>
          </a:prstGeom>
          <a:noFill/>
          <a:ln w="9525" cap="flat" cmpd="sng">
            <a:solidFill>
              <a:srgbClr val="FF0000"/>
            </a:solidFill>
            <a:prstDash val="solid"/>
            <a:round/>
            <a:headEnd type="none" w="lg" len="lg"/>
            <a:tailEnd type="none" w="lg" len="lg"/>
          </a:ln>
        </p:spPr>
      </p:cxnSp>
      <p:cxnSp>
        <p:nvCxnSpPr>
          <p:cNvPr id="724" name="Shape 724"/>
          <p:cNvCxnSpPr/>
          <p:nvPr/>
        </p:nvCxnSpPr>
        <p:spPr>
          <a:xfrm rot="10800000">
            <a:off x="7245900" y="1367075"/>
            <a:ext cx="366900" cy="0"/>
          </a:xfrm>
          <a:prstGeom prst="straightConnector1">
            <a:avLst/>
          </a:prstGeom>
          <a:noFill/>
          <a:ln w="9525" cap="flat" cmpd="sng">
            <a:solidFill>
              <a:srgbClr val="FF0000"/>
            </a:solidFill>
            <a:prstDash val="solid"/>
            <a:round/>
            <a:headEnd type="none" w="lg" len="lg"/>
            <a:tailEnd type="triangle" w="lg" len="lg"/>
          </a:ln>
        </p:spPr>
      </p:cxnSp>
      <p:pic>
        <p:nvPicPr>
          <p:cNvPr id="725" name="Shape 725"/>
          <p:cNvPicPr preferRelativeResize="0"/>
          <p:nvPr/>
        </p:nvPicPr>
        <p:blipFill rotWithShape="1">
          <a:blip r:embed="rId3">
            <a:alphaModFix/>
          </a:blip>
          <a:srcRect t="1234"/>
          <a:stretch/>
        </p:blipFill>
        <p:spPr>
          <a:xfrm>
            <a:off x="7314625" y="3504324"/>
            <a:ext cx="1829375" cy="1453233"/>
          </a:xfrm>
          <a:prstGeom prst="rect">
            <a:avLst/>
          </a:prstGeom>
          <a:noFill/>
          <a:ln>
            <a:noFill/>
          </a:ln>
        </p:spPr>
      </p:pic>
      <p:sp>
        <p:nvSpPr>
          <p:cNvPr id="726" name="Shape 726"/>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Facebook Platform Structure</a:t>
            </a:r>
          </a:p>
        </p:txBody>
      </p:sp>
      <p:sp>
        <p:nvSpPr>
          <p:cNvPr id="727" name="Shape 727"/>
          <p:cNvSpPr txBox="1">
            <a:spLocks noGrp="1"/>
          </p:cNvSpPr>
          <p:nvPr>
            <p:ph type="sldNum" idx="12"/>
          </p:nvPr>
        </p:nvSpPr>
        <p:spPr>
          <a:xfrm>
            <a:off x="8472457" y="4563941"/>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35</a:t>
            </a:fld>
            <a:endParaRPr lang="en"/>
          </a:p>
        </p:txBody>
      </p:sp>
      <p:sp>
        <p:nvSpPr>
          <p:cNvPr id="733" name="Shape 733"/>
          <p:cNvSpPr txBox="1">
            <a:spLocks noGrp="1"/>
          </p:cNvSpPr>
          <p:nvPr>
            <p:ph type="title" idx="4294967295"/>
          </p:nvPr>
        </p:nvSpPr>
        <p:spPr>
          <a:xfrm>
            <a:off x="387900" y="467250"/>
            <a:ext cx="1755300" cy="393600"/>
          </a:xfrm>
          <a:prstGeom prst="rect">
            <a:avLst/>
          </a:prstGeom>
        </p:spPr>
        <p:txBody>
          <a:bodyPr lIns="91425" tIns="91425" rIns="91425" bIns="91425" anchor="b" anchorCtr="0">
            <a:noAutofit/>
          </a:bodyPr>
          <a:lstStyle/>
          <a:p>
            <a:pPr lvl="0" rtl="0">
              <a:spcBef>
                <a:spcPts val="0"/>
              </a:spcBef>
              <a:buNone/>
            </a:pPr>
            <a:r>
              <a:rPr lang="en" sz="1400">
                <a:latin typeface="Bree Serif"/>
                <a:ea typeface="Bree Serif"/>
                <a:cs typeface="Bree Serif"/>
                <a:sym typeface="Bree Serif"/>
              </a:rPr>
              <a:t>Design Context</a:t>
            </a:r>
          </a:p>
        </p:txBody>
      </p:sp>
      <p:sp>
        <p:nvSpPr>
          <p:cNvPr id="734" name="Shape 734"/>
          <p:cNvSpPr txBox="1"/>
          <p:nvPr/>
        </p:nvSpPr>
        <p:spPr>
          <a:xfrm>
            <a:off x="387900" y="1272275"/>
            <a:ext cx="1221000" cy="2820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Create content</a:t>
            </a:r>
          </a:p>
        </p:txBody>
      </p:sp>
      <p:sp>
        <p:nvSpPr>
          <p:cNvPr id="735" name="Shape 735"/>
          <p:cNvSpPr txBox="1"/>
          <p:nvPr/>
        </p:nvSpPr>
        <p:spPr>
          <a:xfrm>
            <a:off x="3224675" y="2637450"/>
            <a:ext cx="741300" cy="476700"/>
          </a:xfrm>
          <a:prstGeom prst="rect">
            <a:avLst/>
          </a:prstGeom>
          <a:noFill/>
          <a:ln>
            <a:noFill/>
          </a:ln>
        </p:spPr>
        <p:txBody>
          <a:bodyPr lIns="91425" tIns="91425" rIns="91425" bIns="91425" anchor="t" anchorCtr="0">
            <a:noAutofit/>
          </a:bodyPr>
          <a:lstStyle/>
          <a:p>
            <a:pPr lvl="0" rtl="0">
              <a:spcBef>
                <a:spcPts val="0"/>
              </a:spcBef>
              <a:buNone/>
            </a:pPr>
            <a:r>
              <a:rPr lang="en" sz="1100"/>
              <a:t>Oculus headset</a:t>
            </a:r>
          </a:p>
        </p:txBody>
      </p:sp>
      <p:sp>
        <p:nvSpPr>
          <p:cNvPr id="736" name="Shape 736"/>
          <p:cNvSpPr txBox="1"/>
          <p:nvPr/>
        </p:nvSpPr>
        <p:spPr>
          <a:xfrm>
            <a:off x="5026200" y="2537175"/>
            <a:ext cx="666000" cy="316500"/>
          </a:xfrm>
          <a:prstGeom prst="rect">
            <a:avLst/>
          </a:prstGeom>
          <a:noFill/>
          <a:ln>
            <a:noFill/>
          </a:ln>
        </p:spPr>
        <p:txBody>
          <a:bodyPr lIns="91425" tIns="91425" rIns="91425" bIns="91425" anchor="t" anchorCtr="0">
            <a:noAutofit/>
          </a:bodyPr>
          <a:lstStyle/>
          <a:p>
            <a:pPr lvl="0" rtl="0">
              <a:spcBef>
                <a:spcPts val="0"/>
              </a:spcBef>
              <a:buNone/>
            </a:pPr>
            <a:r>
              <a:rPr lang="en" sz="1100"/>
              <a:t>VR app</a:t>
            </a:r>
          </a:p>
        </p:txBody>
      </p:sp>
      <p:sp>
        <p:nvSpPr>
          <p:cNvPr id="737" name="Shape 737"/>
          <p:cNvSpPr txBox="1"/>
          <p:nvPr/>
        </p:nvSpPr>
        <p:spPr>
          <a:xfrm>
            <a:off x="3515350" y="1984275"/>
            <a:ext cx="844800" cy="476700"/>
          </a:xfrm>
          <a:prstGeom prst="rect">
            <a:avLst/>
          </a:prstGeom>
          <a:noFill/>
          <a:ln>
            <a:noFill/>
          </a:ln>
        </p:spPr>
        <p:txBody>
          <a:bodyPr lIns="91425" tIns="91425" rIns="91425" bIns="91425" anchor="t" anchorCtr="0">
            <a:noAutofit/>
          </a:bodyPr>
          <a:lstStyle/>
          <a:p>
            <a:pPr lvl="0" rtl="0">
              <a:spcBef>
                <a:spcPts val="0"/>
              </a:spcBef>
              <a:buNone/>
            </a:pPr>
            <a:r>
              <a:rPr lang="en" sz="1100"/>
              <a:t>Cellphone </a:t>
            </a:r>
          </a:p>
        </p:txBody>
      </p:sp>
      <p:sp>
        <p:nvSpPr>
          <p:cNvPr id="738" name="Shape 738"/>
          <p:cNvSpPr txBox="1"/>
          <p:nvPr/>
        </p:nvSpPr>
        <p:spPr>
          <a:xfrm>
            <a:off x="387900" y="1672775"/>
            <a:ext cx="927900" cy="476700"/>
          </a:xfrm>
          <a:prstGeom prst="rect">
            <a:avLst/>
          </a:prstGeom>
          <a:noFill/>
          <a:ln>
            <a:noFill/>
          </a:ln>
        </p:spPr>
        <p:txBody>
          <a:bodyPr lIns="91425" tIns="91425" rIns="91425" bIns="91425" anchor="t" anchorCtr="0">
            <a:noAutofit/>
          </a:bodyPr>
          <a:lstStyle/>
          <a:p>
            <a:pPr lvl="0" rtl="0">
              <a:spcBef>
                <a:spcPts val="0"/>
              </a:spcBef>
              <a:buNone/>
            </a:pPr>
            <a:r>
              <a:rPr lang="en" sz="1100"/>
              <a:t>Camera, cellphones</a:t>
            </a:r>
          </a:p>
        </p:txBody>
      </p:sp>
      <p:pic>
        <p:nvPicPr>
          <p:cNvPr id="739" name="Shape 739"/>
          <p:cNvPicPr preferRelativeResize="0"/>
          <p:nvPr/>
        </p:nvPicPr>
        <p:blipFill rotWithShape="1">
          <a:blip r:embed="rId3">
            <a:alphaModFix/>
          </a:blip>
          <a:srcRect l="19278" r="19284"/>
          <a:stretch/>
        </p:blipFill>
        <p:spPr>
          <a:xfrm>
            <a:off x="3195436" y="3196850"/>
            <a:ext cx="741300" cy="678000"/>
          </a:xfrm>
          <a:prstGeom prst="rect">
            <a:avLst/>
          </a:prstGeom>
          <a:noFill/>
          <a:ln>
            <a:noFill/>
          </a:ln>
        </p:spPr>
      </p:pic>
      <p:pic>
        <p:nvPicPr>
          <p:cNvPr id="740" name="Shape 740"/>
          <p:cNvPicPr preferRelativeResize="0"/>
          <p:nvPr/>
        </p:nvPicPr>
        <p:blipFill rotWithShape="1">
          <a:blip r:embed="rId4">
            <a:alphaModFix/>
          </a:blip>
          <a:srcRect l="18946" r="18952"/>
          <a:stretch/>
        </p:blipFill>
        <p:spPr>
          <a:xfrm>
            <a:off x="4128760" y="3749750"/>
            <a:ext cx="749400" cy="678000"/>
          </a:xfrm>
          <a:prstGeom prst="rect">
            <a:avLst/>
          </a:prstGeom>
          <a:noFill/>
          <a:ln>
            <a:noFill/>
          </a:ln>
        </p:spPr>
      </p:pic>
      <p:sp>
        <p:nvSpPr>
          <p:cNvPr id="741" name="Shape 741"/>
          <p:cNvSpPr txBox="1"/>
          <p:nvPr/>
        </p:nvSpPr>
        <p:spPr>
          <a:xfrm>
            <a:off x="4132774" y="3037950"/>
            <a:ext cx="806100" cy="476700"/>
          </a:xfrm>
          <a:prstGeom prst="rect">
            <a:avLst/>
          </a:prstGeom>
          <a:noFill/>
          <a:ln>
            <a:noFill/>
          </a:ln>
        </p:spPr>
        <p:txBody>
          <a:bodyPr lIns="91425" tIns="91425" rIns="91425" bIns="91425" anchor="t" anchorCtr="0">
            <a:noAutofit/>
          </a:bodyPr>
          <a:lstStyle/>
          <a:p>
            <a:pPr lvl="0" rtl="0">
              <a:spcBef>
                <a:spcPts val="0"/>
              </a:spcBef>
              <a:buNone/>
            </a:pPr>
            <a:r>
              <a:rPr lang="en" sz="1100"/>
              <a:t>Touch motion controller</a:t>
            </a:r>
          </a:p>
        </p:txBody>
      </p:sp>
      <p:sp>
        <p:nvSpPr>
          <p:cNvPr id="742" name="Shape 742"/>
          <p:cNvSpPr txBox="1"/>
          <p:nvPr/>
        </p:nvSpPr>
        <p:spPr>
          <a:xfrm>
            <a:off x="387900" y="3196850"/>
            <a:ext cx="806100" cy="476700"/>
          </a:xfrm>
          <a:prstGeom prst="rect">
            <a:avLst/>
          </a:prstGeom>
          <a:noFill/>
          <a:ln>
            <a:noFill/>
          </a:ln>
        </p:spPr>
        <p:txBody>
          <a:bodyPr lIns="91425" tIns="91425" rIns="91425" bIns="91425" anchor="t" anchorCtr="0">
            <a:noAutofit/>
          </a:bodyPr>
          <a:lstStyle/>
          <a:p>
            <a:pPr lvl="0" rtl="0">
              <a:spcBef>
                <a:spcPts val="0"/>
              </a:spcBef>
              <a:buNone/>
            </a:pPr>
            <a:r>
              <a:rPr lang="en" sz="1100"/>
              <a:t>3D modeling</a:t>
            </a:r>
          </a:p>
        </p:txBody>
      </p:sp>
      <p:sp>
        <p:nvSpPr>
          <p:cNvPr id="743" name="Shape 743"/>
          <p:cNvSpPr txBox="1"/>
          <p:nvPr/>
        </p:nvSpPr>
        <p:spPr>
          <a:xfrm>
            <a:off x="387900" y="2460975"/>
            <a:ext cx="1143000" cy="476700"/>
          </a:xfrm>
          <a:prstGeom prst="rect">
            <a:avLst/>
          </a:prstGeom>
          <a:noFill/>
          <a:ln>
            <a:noFill/>
          </a:ln>
        </p:spPr>
        <p:txBody>
          <a:bodyPr lIns="91425" tIns="91425" rIns="91425" bIns="91425" anchor="t" anchorCtr="0">
            <a:noAutofit/>
          </a:bodyPr>
          <a:lstStyle/>
          <a:p>
            <a:pPr lvl="0" rtl="0">
              <a:spcBef>
                <a:spcPts val="0"/>
              </a:spcBef>
              <a:buNone/>
            </a:pPr>
            <a:r>
              <a:rPr lang="en" sz="1100"/>
              <a:t>3D-360°  video capture system</a:t>
            </a:r>
          </a:p>
        </p:txBody>
      </p:sp>
      <p:sp>
        <p:nvSpPr>
          <p:cNvPr id="744" name="Shape 744"/>
          <p:cNvSpPr txBox="1"/>
          <p:nvPr/>
        </p:nvSpPr>
        <p:spPr>
          <a:xfrm>
            <a:off x="1820099" y="2084550"/>
            <a:ext cx="844800" cy="476700"/>
          </a:xfrm>
          <a:prstGeom prst="rect">
            <a:avLst/>
          </a:prstGeom>
          <a:noFill/>
          <a:ln>
            <a:noFill/>
          </a:ln>
        </p:spPr>
        <p:txBody>
          <a:bodyPr lIns="91425" tIns="91425" rIns="91425" bIns="91425" anchor="t" anchorCtr="0">
            <a:noAutofit/>
          </a:bodyPr>
          <a:lstStyle/>
          <a:p>
            <a:pPr lvl="0" rtl="0">
              <a:spcBef>
                <a:spcPts val="0"/>
              </a:spcBef>
              <a:buNone/>
            </a:pPr>
            <a:r>
              <a:rPr lang="en" sz="1100"/>
              <a:t>3D photos</a:t>
            </a:r>
          </a:p>
        </p:txBody>
      </p:sp>
      <p:sp>
        <p:nvSpPr>
          <p:cNvPr id="745" name="Shape 745"/>
          <p:cNvSpPr txBox="1"/>
          <p:nvPr/>
        </p:nvSpPr>
        <p:spPr>
          <a:xfrm>
            <a:off x="1820099" y="2736900"/>
            <a:ext cx="806100" cy="476700"/>
          </a:xfrm>
          <a:prstGeom prst="rect">
            <a:avLst/>
          </a:prstGeom>
          <a:noFill/>
          <a:ln>
            <a:noFill/>
          </a:ln>
        </p:spPr>
        <p:txBody>
          <a:bodyPr lIns="91425" tIns="91425" rIns="91425" bIns="91425" anchor="t" anchorCtr="0">
            <a:noAutofit/>
          </a:bodyPr>
          <a:lstStyle/>
          <a:p>
            <a:pPr lvl="0" rtl="0">
              <a:spcBef>
                <a:spcPts val="0"/>
              </a:spcBef>
              <a:buNone/>
            </a:pPr>
            <a:r>
              <a:rPr lang="en" sz="1100"/>
              <a:t>3D videos</a:t>
            </a:r>
          </a:p>
        </p:txBody>
      </p:sp>
      <p:sp>
        <p:nvSpPr>
          <p:cNvPr id="746" name="Shape 746"/>
          <p:cNvSpPr txBox="1"/>
          <p:nvPr/>
        </p:nvSpPr>
        <p:spPr>
          <a:xfrm>
            <a:off x="5026100" y="3276950"/>
            <a:ext cx="598500" cy="316500"/>
          </a:xfrm>
          <a:prstGeom prst="rect">
            <a:avLst/>
          </a:prstGeom>
          <a:noFill/>
          <a:ln>
            <a:noFill/>
          </a:ln>
        </p:spPr>
        <p:txBody>
          <a:bodyPr lIns="91425" tIns="91425" rIns="91425" bIns="91425" anchor="t" anchorCtr="0">
            <a:noAutofit/>
          </a:bodyPr>
          <a:lstStyle/>
          <a:p>
            <a:pPr lvl="0" rtl="0">
              <a:spcBef>
                <a:spcPts val="0"/>
              </a:spcBef>
              <a:buNone/>
            </a:pPr>
            <a:r>
              <a:rPr lang="en" sz="1100"/>
              <a:t>Avatar</a:t>
            </a:r>
          </a:p>
        </p:txBody>
      </p:sp>
      <p:sp>
        <p:nvSpPr>
          <p:cNvPr id="747" name="Shape 747"/>
          <p:cNvSpPr txBox="1"/>
          <p:nvPr/>
        </p:nvSpPr>
        <p:spPr>
          <a:xfrm>
            <a:off x="5026200" y="1667675"/>
            <a:ext cx="844800" cy="476700"/>
          </a:xfrm>
          <a:prstGeom prst="rect">
            <a:avLst/>
          </a:prstGeom>
          <a:noFill/>
          <a:ln>
            <a:noFill/>
          </a:ln>
        </p:spPr>
        <p:txBody>
          <a:bodyPr lIns="91425" tIns="91425" rIns="91425" bIns="91425" anchor="t" anchorCtr="0">
            <a:noAutofit/>
          </a:bodyPr>
          <a:lstStyle/>
          <a:p>
            <a:pPr lvl="0" rtl="0">
              <a:spcBef>
                <a:spcPts val="0"/>
              </a:spcBef>
              <a:buNone/>
            </a:pPr>
            <a:r>
              <a:rPr lang="en" sz="1100"/>
              <a:t>Facebook plug-ins</a:t>
            </a:r>
          </a:p>
        </p:txBody>
      </p:sp>
      <p:sp>
        <p:nvSpPr>
          <p:cNvPr id="748" name="Shape 748"/>
          <p:cNvSpPr txBox="1"/>
          <p:nvPr/>
        </p:nvSpPr>
        <p:spPr>
          <a:xfrm>
            <a:off x="6296750" y="1748975"/>
            <a:ext cx="425700" cy="316500"/>
          </a:xfrm>
          <a:prstGeom prst="rect">
            <a:avLst/>
          </a:prstGeom>
          <a:noFill/>
          <a:ln>
            <a:noFill/>
          </a:ln>
        </p:spPr>
        <p:txBody>
          <a:bodyPr lIns="91425" tIns="91425" rIns="91425" bIns="91425" anchor="t" anchorCtr="0">
            <a:noAutofit/>
          </a:bodyPr>
          <a:lstStyle/>
          <a:p>
            <a:pPr lvl="0" rtl="0">
              <a:spcBef>
                <a:spcPts val="0"/>
              </a:spcBef>
              <a:buNone/>
            </a:pPr>
            <a:r>
              <a:rPr lang="en" sz="1100"/>
              <a:t>see</a:t>
            </a:r>
          </a:p>
        </p:txBody>
      </p:sp>
      <p:sp>
        <p:nvSpPr>
          <p:cNvPr id="749" name="Shape 749"/>
          <p:cNvSpPr txBox="1"/>
          <p:nvPr/>
        </p:nvSpPr>
        <p:spPr>
          <a:xfrm>
            <a:off x="6296750" y="2537175"/>
            <a:ext cx="559800" cy="316500"/>
          </a:xfrm>
          <a:prstGeom prst="rect">
            <a:avLst/>
          </a:prstGeom>
          <a:noFill/>
          <a:ln>
            <a:noFill/>
          </a:ln>
        </p:spPr>
        <p:txBody>
          <a:bodyPr lIns="91425" tIns="91425" rIns="91425" bIns="91425" anchor="t" anchorCtr="0">
            <a:noAutofit/>
          </a:bodyPr>
          <a:lstStyle/>
          <a:p>
            <a:pPr lvl="0" rtl="0">
              <a:spcBef>
                <a:spcPts val="0"/>
              </a:spcBef>
              <a:buNone/>
            </a:pPr>
            <a:r>
              <a:rPr lang="en" sz="1100"/>
              <a:t>enjoy</a:t>
            </a:r>
          </a:p>
        </p:txBody>
      </p:sp>
      <p:sp>
        <p:nvSpPr>
          <p:cNvPr id="750" name="Shape 750"/>
          <p:cNvSpPr txBox="1"/>
          <p:nvPr/>
        </p:nvSpPr>
        <p:spPr>
          <a:xfrm>
            <a:off x="6296750" y="3273050"/>
            <a:ext cx="666000" cy="316500"/>
          </a:xfrm>
          <a:prstGeom prst="rect">
            <a:avLst/>
          </a:prstGeom>
          <a:noFill/>
          <a:ln>
            <a:noFill/>
          </a:ln>
        </p:spPr>
        <p:txBody>
          <a:bodyPr lIns="91425" tIns="91425" rIns="91425" bIns="91425" anchor="t" anchorCtr="0">
            <a:noAutofit/>
          </a:bodyPr>
          <a:lstStyle/>
          <a:p>
            <a:pPr lvl="0" rtl="0">
              <a:spcBef>
                <a:spcPts val="0"/>
              </a:spcBef>
              <a:buNone/>
            </a:pPr>
            <a:r>
              <a:rPr lang="en" sz="1100"/>
              <a:t>interact</a:t>
            </a:r>
          </a:p>
        </p:txBody>
      </p:sp>
      <p:sp>
        <p:nvSpPr>
          <p:cNvPr id="751" name="Shape 751"/>
          <p:cNvSpPr txBox="1"/>
          <p:nvPr/>
        </p:nvSpPr>
        <p:spPr>
          <a:xfrm>
            <a:off x="8245575" y="1748975"/>
            <a:ext cx="894900" cy="4767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Public </a:t>
            </a:r>
          </a:p>
        </p:txBody>
      </p:sp>
      <p:sp>
        <p:nvSpPr>
          <p:cNvPr id="752" name="Shape 752"/>
          <p:cNvSpPr txBox="1"/>
          <p:nvPr/>
        </p:nvSpPr>
        <p:spPr>
          <a:xfrm>
            <a:off x="8245575" y="3273048"/>
            <a:ext cx="894900" cy="476699"/>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Private </a:t>
            </a:r>
          </a:p>
        </p:txBody>
      </p:sp>
      <p:sp>
        <p:nvSpPr>
          <p:cNvPr id="753" name="Shape 753"/>
          <p:cNvSpPr txBox="1"/>
          <p:nvPr/>
        </p:nvSpPr>
        <p:spPr>
          <a:xfrm>
            <a:off x="7284825" y="3196848"/>
            <a:ext cx="894900" cy="476699"/>
          </a:xfrm>
          <a:prstGeom prst="rect">
            <a:avLst/>
          </a:prstGeom>
          <a:noFill/>
          <a:ln>
            <a:noFill/>
          </a:ln>
        </p:spPr>
        <p:txBody>
          <a:bodyPr lIns="91425" tIns="91425" rIns="91425" bIns="91425" anchor="t" anchorCtr="0">
            <a:noAutofit/>
          </a:bodyPr>
          <a:lstStyle/>
          <a:p>
            <a:pPr lvl="0" rtl="0">
              <a:spcBef>
                <a:spcPts val="0"/>
              </a:spcBef>
              <a:buNone/>
            </a:pPr>
            <a:r>
              <a:rPr lang="en" sz="1100"/>
              <a:t>With Virtual people</a:t>
            </a:r>
          </a:p>
        </p:txBody>
      </p:sp>
      <p:sp>
        <p:nvSpPr>
          <p:cNvPr id="754" name="Shape 754"/>
          <p:cNvSpPr txBox="1"/>
          <p:nvPr/>
        </p:nvSpPr>
        <p:spPr>
          <a:xfrm>
            <a:off x="7284825" y="2460975"/>
            <a:ext cx="970200" cy="476700"/>
          </a:xfrm>
          <a:prstGeom prst="rect">
            <a:avLst/>
          </a:prstGeom>
          <a:noFill/>
          <a:ln>
            <a:noFill/>
          </a:ln>
        </p:spPr>
        <p:txBody>
          <a:bodyPr lIns="91425" tIns="91425" rIns="91425" bIns="91425" anchor="t" anchorCtr="0">
            <a:noAutofit/>
          </a:bodyPr>
          <a:lstStyle/>
          <a:p>
            <a:pPr lvl="0" rtl="0">
              <a:spcBef>
                <a:spcPts val="0"/>
              </a:spcBef>
              <a:buNone/>
            </a:pPr>
            <a:r>
              <a:rPr lang="en" sz="1100"/>
              <a:t>Virtual environment</a:t>
            </a:r>
          </a:p>
        </p:txBody>
      </p:sp>
      <p:sp>
        <p:nvSpPr>
          <p:cNvPr id="755" name="Shape 755"/>
          <p:cNvSpPr txBox="1"/>
          <p:nvPr/>
        </p:nvSpPr>
        <p:spPr>
          <a:xfrm>
            <a:off x="7284825" y="1748975"/>
            <a:ext cx="1064400" cy="316500"/>
          </a:xfrm>
          <a:prstGeom prst="rect">
            <a:avLst/>
          </a:prstGeom>
          <a:noFill/>
          <a:ln>
            <a:noFill/>
          </a:ln>
        </p:spPr>
        <p:txBody>
          <a:bodyPr lIns="91425" tIns="91425" rIns="91425" bIns="91425" anchor="t" anchorCtr="0">
            <a:noAutofit/>
          </a:bodyPr>
          <a:lstStyle/>
          <a:p>
            <a:pPr lvl="0" rtl="0">
              <a:spcBef>
                <a:spcPts val="0"/>
              </a:spcBef>
              <a:buNone/>
            </a:pPr>
            <a:r>
              <a:rPr lang="en" sz="1100"/>
              <a:t>Virtual images</a:t>
            </a:r>
          </a:p>
        </p:txBody>
      </p:sp>
      <p:sp>
        <p:nvSpPr>
          <p:cNvPr id="756" name="Shape 756"/>
          <p:cNvSpPr txBox="1"/>
          <p:nvPr/>
        </p:nvSpPr>
        <p:spPr>
          <a:xfrm>
            <a:off x="1902725" y="1272275"/>
            <a:ext cx="741300" cy="2820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Content </a:t>
            </a:r>
          </a:p>
        </p:txBody>
      </p:sp>
      <p:sp>
        <p:nvSpPr>
          <p:cNvPr id="757" name="Shape 757"/>
          <p:cNvSpPr txBox="1"/>
          <p:nvPr/>
        </p:nvSpPr>
        <p:spPr>
          <a:xfrm>
            <a:off x="3392575" y="1272275"/>
            <a:ext cx="970200" cy="2820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Use device  </a:t>
            </a:r>
          </a:p>
        </p:txBody>
      </p:sp>
      <p:sp>
        <p:nvSpPr>
          <p:cNvPr id="758" name="Shape 758"/>
          <p:cNvSpPr txBox="1"/>
          <p:nvPr/>
        </p:nvSpPr>
        <p:spPr>
          <a:xfrm>
            <a:off x="4777500" y="1272275"/>
            <a:ext cx="1571100" cy="2820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Based on platform   </a:t>
            </a:r>
          </a:p>
        </p:txBody>
      </p:sp>
      <p:sp>
        <p:nvSpPr>
          <p:cNvPr id="759" name="Shape 759"/>
          <p:cNvSpPr txBox="1"/>
          <p:nvPr/>
        </p:nvSpPr>
        <p:spPr>
          <a:xfrm>
            <a:off x="6629500" y="1280925"/>
            <a:ext cx="1398900" cy="282000"/>
          </a:xfrm>
          <a:prstGeom prst="rect">
            <a:avLst/>
          </a:prstGeom>
          <a:noFill/>
          <a:ln>
            <a:noFill/>
          </a:ln>
        </p:spPr>
        <p:txBody>
          <a:bodyPr lIns="91425" tIns="91425" rIns="91425" bIns="91425" anchor="t" anchorCtr="0">
            <a:noAutofit/>
          </a:bodyPr>
          <a:lstStyle/>
          <a:p>
            <a:pPr lvl="0" rtl="0">
              <a:spcBef>
                <a:spcPts val="0"/>
              </a:spcBef>
              <a:buNone/>
            </a:pPr>
            <a:r>
              <a:rPr lang="en" sz="1100">
                <a:solidFill>
                  <a:schemeClr val="dk1"/>
                </a:solidFill>
              </a:rPr>
              <a:t>Get experience   </a:t>
            </a:r>
          </a:p>
        </p:txBody>
      </p:sp>
      <p:cxnSp>
        <p:nvCxnSpPr>
          <p:cNvPr id="760" name="Shape 760"/>
          <p:cNvCxnSpPr>
            <a:stCxn id="738" idx="3"/>
            <a:endCxn id="744" idx="1"/>
          </p:cNvCxnSpPr>
          <p:nvPr/>
        </p:nvCxnSpPr>
        <p:spPr>
          <a:xfrm>
            <a:off x="1315800" y="1911125"/>
            <a:ext cx="504300" cy="4119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61" name="Shape 761"/>
          <p:cNvCxnSpPr>
            <a:stCxn id="742" idx="3"/>
          </p:cNvCxnSpPr>
          <p:nvPr/>
        </p:nvCxnSpPr>
        <p:spPr>
          <a:xfrm rot="10800000" flipH="1">
            <a:off x="1194000" y="2906600"/>
            <a:ext cx="682800" cy="5286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62" name="Shape 762"/>
          <p:cNvCxnSpPr/>
          <p:nvPr/>
        </p:nvCxnSpPr>
        <p:spPr>
          <a:xfrm>
            <a:off x="1472103" y="2754150"/>
            <a:ext cx="348000" cy="1449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63" name="Shape 763"/>
          <p:cNvCxnSpPr>
            <a:stCxn id="742" idx="3"/>
            <a:endCxn id="744" idx="1"/>
          </p:cNvCxnSpPr>
          <p:nvPr/>
        </p:nvCxnSpPr>
        <p:spPr>
          <a:xfrm rot="10800000" flipH="1">
            <a:off x="1194000" y="2322800"/>
            <a:ext cx="626100" cy="11124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64" name="Shape 764"/>
          <p:cNvCxnSpPr>
            <a:stCxn id="744" idx="3"/>
            <a:endCxn id="737" idx="1"/>
          </p:cNvCxnSpPr>
          <p:nvPr/>
        </p:nvCxnSpPr>
        <p:spPr>
          <a:xfrm rot="10800000" flipH="1">
            <a:off x="2664899" y="2222700"/>
            <a:ext cx="850500" cy="100200"/>
          </a:xfrm>
          <a:prstGeom prst="curvedConnector3">
            <a:avLst>
              <a:gd name="adj1" fmla="val 49997"/>
            </a:avLst>
          </a:prstGeom>
          <a:noFill/>
          <a:ln w="9525" cap="flat" cmpd="sng">
            <a:solidFill>
              <a:schemeClr val="dk1"/>
            </a:solidFill>
            <a:prstDash val="solid"/>
            <a:round/>
            <a:headEnd type="none" w="lg" len="lg"/>
            <a:tailEnd type="none" w="lg" len="lg"/>
          </a:ln>
        </p:spPr>
      </p:cxnSp>
      <p:cxnSp>
        <p:nvCxnSpPr>
          <p:cNvPr id="765" name="Shape 765"/>
          <p:cNvCxnSpPr>
            <a:stCxn id="745" idx="3"/>
            <a:endCxn id="735" idx="1"/>
          </p:cNvCxnSpPr>
          <p:nvPr/>
        </p:nvCxnSpPr>
        <p:spPr>
          <a:xfrm rot="10800000" flipH="1">
            <a:off x="2626199" y="2875950"/>
            <a:ext cx="598500" cy="99300"/>
          </a:xfrm>
          <a:prstGeom prst="curvedConnector3">
            <a:avLst>
              <a:gd name="adj1" fmla="val 49998"/>
            </a:avLst>
          </a:prstGeom>
          <a:noFill/>
          <a:ln w="9525" cap="flat" cmpd="sng">
            <a:solidFill>
              <a:schemeClr val="dk1"/>
            </a:solidFill>
            <a:prstDash val="solid"/>
            <a:round/>
            <a:headEnd type="none" w="lg" len="lg"/>
            <a:tailEnd type="none" w="lg" len="lg"/>
          </a:ln>
        </p:spPr>
      </p:cxnSp>
      <p:cxnSp>
        <p:nvCxnSpPr>
          <p:cNvPr id="766" name="Shape 766"/>
          <p:cNvCxnSpPr>
            <a:stCxn id="745" idx="3"/>
            <a:endCxn id="737" idx="1"/>
          </p:cNvCxnSpPr>
          <p:nvPr/>
        </p:nvCxnSpPr>
        <p:spPr>
          <a:xfrm rot="10800000" flipH="1">
            <a:off x="2626199" y="2222550"/>
            <a:ext cx="889199" cy="752700"/>
          </a:xfrm>
          <a:prstGeom prst="curvedConnector3">
            <a:avLst>
              <a:gd name="adj1" fmla="val 49997"/>
            </a:avLst>
          </a:prstGeom>
          <a:noFill/>
          <a:ln w="9525" cap="flat" cmpd="sng">
            <a:solidFill>
              <a:schemeClr val="dk1"/>
            </a:solidFill>
            <a:prstDash val="solid"/>
            <a:round/>
            <a:headEnd type="none" w="lg" len="lg"/>
            <a:tailEnd type="none" w="lg" len="lg"/>
          </a:ln>
        </p:spPr>
      </p:cxnSp>
      <p:cxnSp>
        <p:nvCxnSpPr>
          <p:cNvPr id="767" name="Shape 767"/>
          <p:cNvCxnSpPr>
            <a:stCxn id="744" idx="3"/>
            <a:endCxn id="735" idx="1"/>
          </p:cNvCxnSpPr>
          <p:nvPr/>
        </p:nvCxnSpPr>
        <p:spPr>
          <a:xfrm>
            <a:off x="2664899" y="2322900"/>
            <a:ext cx="559800" cy="552900"/>
          </a:xfrm>
          <a:prstGeom prst="curvedConnector3">
            <a:avLst>
              <a:gd name="adj1" fmla="val 49998"/>
            </a:avLst>
          </a:prstGeom>
          <a:noFill/>
          <a:ln w="9525" cap="flat" cmpd="sng">
            <a:solidFill>
              <a:schemeClr val="dk1"/>
            </a:solidFill>
            <a:prstDash val="solid"/>
            <a:round/>
            <a:headEnd type="none" w="lg" len="lg"/>
            <a:tailEnd type="none" w="lg" len="lg"/>
          </a:ln>
        </p:spPr>
      </p:cxnSp>
      <p:cxnSp>
        <p:nvCxnSpPr>
          <p:cNvPr id="768" name="Shape 768"/>
          <p:cNvCxnSpPr>
            <a:stCxn id="735" idx="3"/>
            <a:endCxn id="741" idx="1"/>
          </p:cNvCxnSpPr>
          <p:nvPr/>
        </p:nvCxnSpPr>
        <p:spPr>
          <a:xfrm>
            <a:off x="3965975" y="2875800"/>
            <a:ext cx="166800" cy="4005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69" name="Shape 769"/>
          <p:cNvCxnSpPr>
            <a:endCxn id="746" idx="1"/>
          </p:cNvCxnSpPr>
          <p:nvPr/>
        </p:nvCxnSpPr>
        <p:spPr>
          <a:xfrm>
            <a:off x="4708700" y="3273500"/>
            <a:ext cx="317400" cy="161700"/>
          </a:xfrm>
          <a:prstGeom prst="curvedConnector3">
            <a:avLst>
              <a:gd name="adj1" fmla="val 50000"/>
            </a:avLst>
          </a:prstGeom>
          <a:noFill/>
          <a:ln w="9525" cap="flat" cmpd="sng">
            <a:solidFill>
              <a:schemeClr val="dk1"/>
            </a:solidFill>
            <a:prstDash val="solid"/>
            <a:round/>
            <a:headEnd type="none" w="lg" len="lg"/>
            <a:tailEnd type="none" w="lg" len="lg"/>
          </a:ln>
        </p:spPr>
      </p:cxnSp>
      <p:cxnSp>
        <p:nvCxnSpPr>
          <p:cNvPr id="770" name="Shape 770"/>
          <p:cNvCxnSpPr>
            <a:stCxn id="737" idx="3"/>
            <a:endCxn id="747" idx="1"/>
          </p:cNvCxnSpPr>
          <p:nvPr/>
        </p:nvCxnSpPr>
        <p:spPr>
          <a:xfrm rot="10800000" flipH="1">
            <a:off x="4360150" y="1906125"/>
            <a:ext cx="666000" cy="316500"/>
          </a:xfrm>
          <a:prstGeom prst="curvedConnector3">
            <a:avLst>
              <a:gd name="adj1" fmla="val 50004"/>
            </a:avLst>
          </a:prstGeom>
          <a:noFill/>
          <a:ln w="9525" cap="flat" cmpd="sng">
            <a:solidFill>
              <a:schemeClr val="dk1"/>
            </a:solidFill>
            <a:prstDash val="solid"/>
            <a:round/>
            <a:headEnd type="none" w="lg" len="lg"/>
            <a:tailEnd type="none" w="lg" len="lg"/>
          </a:ln>
        </p:spPr>
      </p:cxnSp>
      <p:cxnSp>
        <p:nvCxnSpPr>
          <p:cNvPr id="771" name="Shape 771"/>
          <p:cNvCxnSpPr>
            <a:stCxn id="735" idx="3"/>
            <a:endCxn id="736" idx="1"/>
          </p:cNvCxnSpPr>
          <p:nvPr/>
        </p:nvCxnSpPr>
        <p:spPr>
          <a:xfrm rot="10800000" flipH="1">
            <a:off x="3965975" y="2695500"/>
            <a:ext cx="1060200" cy="180300"/>
          </a:xfrm>
          <a:prstGeom prst="curvedConnector3">
            <a:avLst>
              <a:gd name="adj1" fmla="val 50001"/>
            </a:avLst>
          </a:prstGeom>
          <a:noFill/>
          <a:ln w="9525" cap="flat" cmpd="sng">
            <a:solidFill>
              <a:schemeClr val="dk1"/>
            </a:solidFill>
            <a:prstDash val="solid"/>
            <a:round/>
            <a:headEnd type="none" w="lg" len="lg"/>
            <a:tailEnd type="none" w="lg" len="lg"/>
          </a:ln>
        </p:spPr>
      </p:cxnSp>
      <p:cxnSp>
        <p:nvCxnSpPr>
          <p:cNvPr id="772" name="Shape 772"/>
          <p:cNvCxnSpPr>
            <a:stCxn id="747" idx="3"/>
            <a:endCxn id="748" idx="1"/>
          </p:cNvCxnSpPr>
          <p:nvPr/>
        </p:nvCxnSpPr>
        <p:spPr>
          <a:xfrm>
            <a:off x="5871000" y="1906025"/>
            <a:ext cx="425700" cy="1200"/>
          </a:xfrm>
          <a:prstGeom prst="curvedConnector3">
            <a:avLst>
              <a:gd name="adj1" fmla="val 50006"/>
            </a:avLst>
          </a:prstGeom>
          <a:noFill/>
          <a:ln w="9525" cap="flat" cmpd="sng">
            <a:solidFill>
              <a:schemeClr val="dk1"/>
            </a:solidFill>
            <a:prstDash val="solid"/>
            <a:round/>
            <a:headEnd type="none" w="lg" len="lg"/>
            <a:tailEnd type="none" w="lg" len="lg"/>
          </a:ln>
        </p:spPr>
      </p:cxnSp>
      <p:cxnSp>
        <p:nvCxnSpPr>
          <p:cNvPr id="773" name="Shape 773"/>
          <p:cNvCxnSpPr>
            <a:stCxn id="736" idx="3"/>
            <a:endCxn id="749" idx="1"/>
          </p:cNvCxnSpPr>
          <p:nvPr/>
        </p:nvCxnSpPr>
        <p:spPr>
          <a:xfrm>
            <a:off x="5692200" y="2695425"/>
            <a:ext cx="604500" cy="600"/>
          </a:xfrm>
          <a:prstGeom prst="curvedConnector3">
            <a:avLst>
              <a:gd name="adj1" fmla="val 50004"/>
            </a:avLst>
          </a:prstGeom>
          <a:noFill/>
          <a:ln w="9525" cap="flat" cmpd="sng">
            <a:solidFill>
              <a:schemeClr val="dk1"/>
            </a:solidFill>
            <a:prstDash val="solid"/>
            <a:round/>
            <a:headEnd type="none" w="lg" len="lg"/>
            <a:tailEnd type="none" w="lg" len="lg"/>
          </a:ln>
        </p:spPr>
      </p:cxnSp>
      <p:cxnSp>
        <p:nvCxnSpPr>
          <p:cNvPr id="774" name="Shape 774"/>
          <p:cNvCxnSpPr>
            <a:stCxn id="746" idx="3"/>
            <a:endCxn id="750" idx="1"/>
          </p:cNvCxnSpPr>
          <p:nvPr/>
        </p:nvCxnSpPr>
        <p:spPr>
          <a:xfrm rot="10800000" flipH="1">
            <a:off x="5624600" y="3431300"/>
            <a:ext cx="672300" cy="3900"/>
          </a:xfrm>
          <a:prstGeom prst="curvedConnector3">
            <a:avLst>
              <a:gd name="adj1" fmla="val 50011"/>
            </a:avLst>
          </a:prstGeom>
          <a:noFill/>
          <a:ln w="9525" cap="flat" cmpd="sng">
            <a:solidFill>
              <a:schemeClr val="dk1"/>
            </a:solidFill>
            <a:prstDash val="solid"/>
            <a:round/>
            <a:headEnd type="none" w="lg" len="lg"/>
            <a:tailEnd type="none" w="lg" len="lg"/>
          </a:ln>
        </p:spPr>
      </p:cxnSp>
      <p:cxnSp>
        <p:nvCxnSpPr>
          <p:cNvPr id="775" name="Shape 775"/>
          <p:cNvCxnSpPr>
            <a:stCxn id="748" idx="3"/>
            <a:endCxn id="755" idx="1"/>
          </p:cNvCxnSpPr>
          <p:nvPr/>
        </p:nvCxnSpPr>
        <p:spPr>
          <a:xfrm>
            <a:off x="6722450" y="1907225"/>
            <a:ext cx="562500" cy="600"/>
          </a:xfrm>
          <a:prstGeom prst="curvedConnector3">
            <a:avLst>
              <a:gd name="adj1" fmla="val 49989"/>
            </a:avLst>
          </a:prstGeom>
          <a:noFill/>
          <a:ln w="9525" cap="flat" cmpd="sng">
            <a:solidFill>
              <a:schemeClr val="dk1"/>
            </a:solidFill>
            <a:prstDash val="solid"/>
            <a:round/>
            <a:headEnd type="none" w="lg" len="lg"/>
            <a:tailEnd type="none" w="lg" len="lg"/>
          </a:ln>
        </p:spPr>
      </p:cxnSp>
      <p:cxnSp>
        <p:nvCxnSpPr>
          <p:cNvPr id="776" name="Shape 776"/>
          <p:cNvCxnSpPr>
            <a:stCxn id="749" idx="3"/>
            <a:endCxn id="754" idx="1"/>
          </p:cNvCxnSpPr>
          <p:nvPr/>
        </p:nvCxnSpPr>
        <p:spPr>
          <a:xfrm>
            <a:off x="6856550" y="2695425"/>
            <a:ext cx="428400" cy="3900"/>
          </a:xfrm>
          <a:prstGeom prst="curvedConnector3">
            <a:avLst>
              <a:gd name="adj1" fmla="val 49985"/>
            </a:avLst>
          </a:prstGeom>
          <a:noFill/>
          <a:ln w="9525" cap="flat" cmpd="sng">
            <a:solidFill>
              <a:schemeClr val="dk1"/>
            </a:solidFill>
            <a:prstDash val="solid"/>
            <a:round/>
            <a:headEnd type="none" w="lg" len="lg"/>
            <a:tailEnd type="none" w="lg" len="lg"/>
          </a:ln>
        </p:spPr>
      </p:cxnSp>
      <p:cxnSp>
        <p:nvCxnSpPr>
          <p:cNvPr id="777" name="Shape 777"/>
          <p:cNvCxnSpPr>
            <a:stCxn id="750" idx="3"/>
            <a:endCxn id="753" idx="1"/>
          </p:cNvCxnSpPr>
          <p:nvPr/>
        </p:nvCxnSpPr>
        <p:spPr>
          <a:xfrm>
            <a:off x="6962750" y="3431300"/>
            <a:ext cx="322200" cy="3900"/>
          </a:xfrm>
          <a:prstGeom prst="curvedConnector3">
            <a:avLst>
              <a:gd name="adj1" fmla="val 49981"/>
            </a:avLst>
          </a:prstGeom>
          <a:noFill/>
          <a:ln w="9525" cap="flat" cmpd="sng">
            <a:solidFill>
              <a:schemeClr val="dk1"/>
            </a:solidFill>
            <a:prstDash val="solid"/>
            <a:round/>
            <a:headEnd type="none" w="lg" len="lg"/>
            <a:tailEnd type="none" w="lg" len="lg"/>
          </a:ln>
        </p:spPr>
      </p:cxnSp>
      <p:cxnSp>
        <p:nvCxnSpPr>
          <p:cNvPr id="778" name="Shape 778"/>
          <p:cNvCxnSpPr/>
          <p:nvPr/>
        </p:nvCxnSpPr>
        <p:spPr>
          <a:xfrm>
            <a:off x="1608900" y="1472700"/>
            <a:ext cx="303900" cy="0"/>
          </a:xfrm>
          <a:prstGeom prst="straightConnector1">
            <a:avLst/>
          </a:prstGeom>
          <a:noFill/>
          <a:ln w="9525" cap="flat" cmpd="sng">
            <a:solidFill>
              <a:schemeClr val="dk1"/>
            </a:solidFill>
            <a:prstDash val="solid"/>
            <a:round/>
            <a:headEnd type="none" w="lg" len="lg"/>
            <a:tailEnd type="triangle" w="lg" len="lg"/>
          </a:ln>
        </p:spPr>
      </p:cxnSp>
      <p:cxnSp>
        <p:nvCxnSpPr>
          <p:cNvPr id="779" name="Shape 779"/>
          <p:cNvCxnSpPr/>
          <p:nvPr/>
        </p:nvCxnSpPr>
        <p:spPr>
          <a:xfrm>
            <a:off x="2626200" y="1472700"/>
            <a:ext cx="744600" cy="0"/>
          </a:xfrm>
          <a:prstGeom prst="straightConnector1">
            <a:avLst/>
          </a:prstGeom>
          <a:noFill/>
          <a:ln w="9525" cap="flat" cmpd="sng">
            <a:solidFill>
              <a:schemeClr val="dk1"/>
            </a:solidFill>
            <a:prstDash val="solid"/>
            <a:round/>
            <a:headEnd type="none" w="lg" len="lg"/>
            <a:tailEnd type="triangle" w="lg" len="lg"/>
          </a:ln>
        </p:spPr>
      </p:cxnSp>
      <p:cxnSp>
        <p:nvCxnSpPr>
          <p:cNvPr id="780" name="Shape 780"/>
          <p:cNvCxnSpPr/>
          <p:nvPr/>
        </p:nvCxnSpPr>
        <p:spPr>
          <a:xfrm>
            <a:off x="4256250" y="1472700"/>
            <a:ext cx="494400" cy="0"/>
          </a:xfrm>
          <a:prstGeom prst="straightConnector1">
            <a:avLst/>
          </a:prstGeom>
          <a:noFill/>
          <a:ln w="9525" cap="flat" cmpd="sng">
            <a:solidFill>
              <a:schemeClr val="dk1"/>
            </a:solidFill>
            <a:prstDash val="solid"/>
            <a:round/>
            <a:headEnd type="none" w="lg" len="lg"/>
            <a:tailEnd type="triangle" w="lg" len="lg"/>
          </a:ln>
        </p:spPr>
      </p:cxnSp>
      <p:cxnSp>
        <p:nvCxnSpPr>
          <p:cNvPr id="781" name="Shape 781"/>
          <p:cNvCxnSpPr/>
          <p:nvPr/>
        </p:nvCxnSpPr>
        <p:spPr>
          <a:xfrm>
            <a:off x="6130575" y="1472700"/>
            <a:ext cx="494400" cy="0"/>
          </a:xfrm>
          <a:prstGeom prst="straightConnector1">
            <a:avLst/>
          </a:prstGeom>
          <a:noFill/>
          <a:ln w="9525" cap="flat" cmpd="sng">
            <a:solidFill>
              <a:schemeClr val="dk1"/>
            </a:solidFill>
            <a:prstDash val="solid"/>
            <a:round/>
            <a:headEnd type="none" w="lg" len="lg"/>
            <a:tailEnd type="triangle" w="lg" len="lg"/>
          </a:ln>
        </p:spPr>
      </p:cxnSp>
      <p:cxnSp>
        <p:nvCxnSpPr>
          <p:cNvPr id="782" name="Shape 782"/>
          <p:cNvCxnSpPr/>
          <p:nvPr/>
        </p:nvCxnSpPr>
        <p:spPr>
          <a:xfrm>
            <a:off x="8529725" y="2136675"/>
            <a:ext cx="0" cy="1083000"/>
          </a:xfrm>
          <a:prstGeom prst="straightConnector1">
            <a:avLst/>
          </a:prstGeom>
          <a:noFill/>
          <a:ln w="9525" cap="flat" cmpd="sng">
            <a:solidFill>
              <a:schemeClr val="dk1"/>
            </a:solidFill>
            <a:prstDash val="solid"/>
            <a:round/>
            <a:headEnd type="none" w="lg" len="lg"/>
            <a:tailEnd type="triangle" w="lg" len="lg"/>
          </a:ln>
        </p:spPr>
      </p:cxnSp>
      <p:pic>
        <p:nvPicPr>
          <p:cNvPr id="783" name="Shape 783"/>
          <p:cNvPicPr preferRelativeResize="0"/>
          <p:nvPr/>
        </p:nvPicPr>
        <p:blipFill rotWithShape="1">
          <a:blip r:embed="rId5">
            <a:alphaModFix/>
          </a:blip>
          <a:srcRect l="9987" t="14089" r="9987"/>
          <a:stretch/>
        </p:blipFill>
        <p:spPr>
          <a:xfrm>
            <a:off x="6935649" y="3820600"/>
            <a:ext cx="1143000" cy="69023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grpSp>
        <p:nvGrpSpPr>
          <p:cNvPr id="788" name="Shape 788"/>
          <p:cNvGrpSpPr/>
          <p:nvPr/>
        </p:nvGrpSpPr>
        <p:grpSpPr>
          <a:xfrm>
            <a:off x="1664600" y="3285987"/>
            <a:ext cx="643350" cy="372900"/>
            <a:chOff x="949300" y="3737112"/>
            <a:chExt cx="643350" cy="372900"/>
          </a:xfrm>
        </p:grpSpPr>
        <p:sp>
          <p:nvSpPr>
            <p:cNvPr id="789" name="Shape 789"/>
            <p:cNvSpPr/>
            <p:nvPr/>
          </p:nvSpPr>
          <p:spPr>
            <a:xfrm>
              <a:off x="949450" y="3737112"/>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790" name="Shape 790"/>
            <p:cNvSpPr txBox="1"/>
            <p:nvPr/>
          </p:nvSpPr>
          <p:spPr>
            <a:xfrm>
              <a:off x="949300" y="3737112"/>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sound</a:t>
              </a:r>
            </a:p>
          </p:txBody>
        </p:sp>
      </p:grpSp>
      <p:grpSp>
        <p:nvGrpSpPr>
          <p:cNvPr id="791" name="Shape 791"/>
          <p:cNvGrpSpPr/>
          <p:nvPr/>
        </p:nvGrpSpPr>
        <p:grpSpPr>
          <a:xfrm>
            <a:off x="1957450" y="2864537"/>
            <a:ext cx="643350" cy="372900"/>
            <a:chOff x="1089750" y="3315662"/>
            <a:chExt cx="643350" cy="372900"/>
          </a:xfrm>
        </p:grpSpPr>
        <p:sp>
          <p:nvSpPr>
            <p:cNvPr id="792" name="Shape 792"/>
            <p:cNvSpPr/>
            <p:nvPr/>
          </p:nvSpPr>
          <p:spPr>
            <a:xfrm>
              <a:off x="1089900" y="3315662"/>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793" name="Shape 793"/>
            <p:cNvSpPr txBox="1"/>
            <p:nvPr/>
          </p:nvSpPr>
          <p:spPr>
            <a:xfrm>
              <a:off x="1089750" y="3315662"/>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image</a:t>
              </a:r>
            </a:p>
          </p:txBody>
        </p:sp>
      </p:grpSp>
      <p:grpSp>
        <p:nvGrpSpPr>
          <p:cNvPr id="794" name="Shape 794"/>
          <p:cNvGrpSpPr/>
          <p:nvPr/>
        </p:nvGrpSpPr>
        <p:grpSpPr>
          <a:xfrm>
            <a:off x="1728850" y="3763000"/>
            <a:ext cx="643350" cy="372900"/>
            <a:chOff x="1089750" y="4214125"/>
            <a:chExt cx="643350" cy="372900"/>
          </a:xfrm>
        </p:grpSpPr>
        <p:sp>
          <p:nvSpPr>
            <p:cNvPr id="795" name="Shape 795"/>
            <p:cNvSpPr/>
            <p:nvPr/>
          </p:nvSpPr>
          <p:spPr>
            <a:xfrm>
              <a:off x="1089900" y="4214125"/>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796" name="Shape 796"/>
            <p:cNvSpPr txBox="1"/>
            <p:nvPr/>
          </p:nvSpPr>
          <p:spPr>
            <a:xfrm>
              <a:off x="1089750" y="4214125"/>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conference</a:t>
              </a:r>
            </a:p>
          </p:txBody>
        </p:sp>
      </p:grpSp>
      <p:grpSp>
        <p:nvGrpSpPr>
          <p:cNvPr id="797" name="Shape 797"/>
          <p:cNvGrpSpPr/>
          <p:nvPr/>
        </p:nvGrpSpPr>
        <p:grpSpPr>
          <a:xfrm>
            <a:off x="7613675" y="4364500"/>
            <a:ext cx="643500" cy="372900"/>
            <a:chOff x="6822175" y="4739425"/>
            <a:chExt cx="643500" cy="372900"/>
          </a:xfrm>
        </p:grpSpPr>
        <p:sp>
          <p:nvSpPr>
            <p:cNvPr id="798" name="Shape 798"/>
            <p:cNvSpPr/>
            <p:nvPr/>
          </p:nvSpPr>
          <p:spPr>
            <a:xfrm>
              <a:off x="6822475" y="4739425"/>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799" name="Shape 799"/>
            <p:cNvSpPr txBox="1"/>
            <p:nvPr/>
          </p:nvSpPr>
          <p:spPr>
            <a:xfrm>
              <a:off x="6822175" y="4739425"/>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new friends</a:t>
              </a:r>
            </a:p>
          </p:txBody>
        </p:sp>
      </p:grpSp>
      <p:grpSp>
        <p:nvGrpSpPr>
          <p:cNvPr id="800" name="Shape 800"/>
          <p:cNvGrpSpPr/>
          <p:nvPr/>
        </p:nvGrpSpPr>
        <p:grpSpPr>
          <a:xfrm>
            <a:off x="8029650" y="3915400"/>
            <a:ext cx="643350" cy="372900"/>
            <a:chOff x="7238150" y="4290325"/>
            <a:chExt cx="643350" cy="372900"/>
          </a:xfrm>
        </p:grpSpPr>
        <p:sp>
          <p:nvSpPr>
            <p:cNvPr id="801" name="Shape 801"/>
            <p:cNvSpPr/>
            <p:nvPr/>
          </p:nvSpPr>
          <p:spPr>
            <a:xfrm>
              <a:off x="7238300" y="4290325"/>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02" name="Shape 802"/>
            <p:cNvSpPr txBox="1"/>
            <p:nvPr/>
          </p:nvSpPr>
          <p:spPr>
            <a:xfrm>
              <a:off x="7238150" y="4290325"/>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old friends</a:t>
              </a:r>
            </a:p>
          </p:txBody>
        </p:sp>
      </p:grpSp>
      <p:sp>
        <p:nvSpPr>
          <p:cNvPr id="803" name="Shape 803"/>
          <p:cNvSpPr/>
          <p:nvPr/>
        </p:nvSpPr>
        <p:spPr>
          <a:xfrm>
            <a:off x="6420450" y="964725"/>
            <a:ext cx="1081500" cy="733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latin typeface="Roboto"/>
                <a:ea typeface="Roboto"/>
                <a:cs typeface="Roboto"/>
                <a:sym typeface="Roboto"/>
              </a:rPr>
              <a:t>Platform</a:t>
            </a:r>
          </a:p>
        </p:txBody>
      </p:sp>
      <p:sp>
        <p:nvSpPr>
          <p:cNvPr id="804" name="Shape 804"/>
          <p:cNvSpPr/>
          <p:nvPr/>
        </p:nvSpPr>
        <p:spPr>
          <a:xfrm>
            <a:off x="3052925" y="964725"/>
            <a:ext cx="1081500" cy="733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Device</a:t>
            </a:r>
          </a:p>
        </p:txBody>
      </p:sp>
      <p:sp>
        <p:nvSpPr>
          <p:cNvPr id="805" name="Shape 805"/>
          <p:cNvSpPr/>
          <p:nvPr/>
        </p:nvSpPr>
        <p:spPr>
          <a:xfrm>
            <a:off x="6420450" y="3181900"/>
            <a:ext cx="1081500" cy="733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User</a:t>
            </a:r>
          </a:p>
        </p:txBody>
      </p:sp>
      <p:sp>
        <p:nvSpPr>
          <p:cNvPr id="806" name="Shape 806"/>
          <p:cNvSpPr/>
          <p:nvPr/>
        </p:nvSpPr>
        <p:spPr>
          <a:xfrm>
            <a:off x="3052925" y="3181900"/>
            <a:ext cx="1081500" cy="733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latin typeface="Roboto"/>
                <a:ea typeface="Roboto"/>
                <a:cs typeface="Roboto"/>
                <a:sym typeface="Roboto"/>
              </a:rPr>
              <a:t>Content</a:t>
            </a:r>
          </a:p>
        </p:txBody>
      </p:sp>
      <p:cxnSp>
        <p:nvCxnSpPr>
          <p:cNvPr id="807" name="Shape 807"/>
          <p:cNvCxnSpPr/>
          <p:nvPr/>
        </p:nvCxnSpPr>
        <p:spPr>
          <a:xfrm rot="10800000">
            <a:off x="4250575" y="1647712"/>
            <a:ext cx="1954800" cy="1376700"/>
          </a:xfrm>
          <a:prstGeom prst="straightConnector1">
            <a:avLst/>
          </a:prstGeom>
          <a:noFill/>
          <a:ln w="28575" cap="flat" cmpd="sng">
            <a:solidFill>
              <a:srgbClr val="666666"/>
            </a:solidFill>
            <a:prstDash val="solid"/>
            <a:round/>
            <a:headEnd type="none" w="lg" len="lg"/>
            <a:tailEnd type="stealth" w="lg" len="lg"/>
          </a:ln>
        </p:spPr>
      </p:cxnSp>
      <p:cxnSp>
        <p:nvCxnSpPr>
          <p:cNvPr id="808" name="Shape 808"/>
          <p:cNvCxnSpPr/>
          <p:nvPr/>
        </p:nvCxnSpPr>
        <p:spPr>
          <a:xfrm rot="10800000">
            <a:off x="4377900" y="3360675"/>
            <a:ext cx="1835700" cy="0"/>
          </a:xfrm>
          <a:prstGeom prst="straightConnector1">
            <a:avLst/>
          </a:prstGeom>
          <a:noFill/>
          <a:ln w="28575" cap="flat" cmpd="sng">
            <a:solidFill>
              <a:srgbClr val="666666"/>
            </a:solidFill>
            <a:prstDash val="solid"/>
            <a:round/>
            <a:headEnd type="none" w="lg" len="lg"/>
            <a:tailEnd type="stealth" w="lg" len="lg"/>
          </a:ln>
        </p:spPr>
      </p:cxnSp>
      <p:cxnSp>
        <p:nvCxnSpPr>
          <p:cNvPr id="809" name="Shape 809"/>
          <p:cNvCxnSpPr/>
          <p:nvPr/>
        </p:nvCxnSpPr>
        <p:spPr>
          <a:xfrm rot="10800000" flipH="1">
            <a:off x="4275775" y="1703300"/>
            <a:ext cx="1954800" cy="1376700"/>
          </a:xfrm>
          <a:prstGeom prst="straightConnector1">
            <a:avLst/>
          </a:prstGeom>
          <a:noFill/>
          <a:ln w="28575" cap="flat" cmpd="sng">
            <a:solidFill>
              <a:srgbClr val="666666"/>
            </a:solidFill>
            <a:prstDash val="solid"/>
            <a:round/>
            <a:headEnd type="stealth" w="lg" len="lg"/>
            <a:tailEnd type="stealth" w="lg" len="lg"/>
          </a:ln>
        </p:spPr>
      </p:cxnSp>
      <p:sp>
        <p:nvSpPr>
          <p:cNvPr id="810" name="Shape 810"/>
          <p:cNvSpPr txBox="1"/>
          <p:nvPr/>
        </p:nvSpPr>
        <p:spPr>
          <a:xfrm>
            <a:off x="4777075" y="1765400"/>
            <a:ext cx="263400" cy="318300"/>
          </a:xfrm>
          <a:prstGeom prst="rect">
            <a:avLst/>
          </a:prstGeom>
          <a:noFill/>
          <a:ln>
            <a:noFill/>
          </a:ln>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a:t>
            </a:r>
          </a:p>
        </p:txBody>
      </p:sp>
      <p:sp>
        <p:nvSpPr>
          <p:cNvPr id="811" name="Shape 811"/>
          <p:cNvSpPr txBox="1"/>
          <p:nvPr/>
        </p:nvSpPr>
        <p:spPr>
          <a:xfrm>
            <a:off x="5551937" y="1766925"/>
            <a:ext cx="263400" cy="318300"/>
          </a:xfrm>
          <a:prstGeom prst="rect">
            <a:avLst/>
          </a:prstGeom>
          <a:noFill/>
          <a:ln>
            <a:noFill/>
          </a:ln>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a:t>
            </a:r>
          </a:p>
        </p:txBody>
      </p:sp>
      <p:sp>
        <p:nvSpPr>
          <p:cNvPr id="812" name="Shape 812"/>
          <p:cNvSpPr txBox="1"/>
          <p:nvPr/>
        </p:nvSpPr>
        <p:spPr>
          <a:xfrm>
            <a:off x="5350075" y="3089012"/>
            <a:ext cx="263400" cy="318300"/>
          </a:xfrm>
          <a:prstGeom prst="rect">
            <a:avLst/>
          </a:prstGeom>
          <a:noFill/>
          <a:ln>
            <a:noFill/>
          </a:ln>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a:t>
            </a:r>
          </a:p>
        </p:txBody>
      </p:sp>
      <p:cxnSp>
        <p:nvCxnSpPr>
          <p:cNvPr id="813" name="Shape 813"/>
          <p:cNvCxnSpPr/>
          <p:nvPr/>
        </p:nvCxnSpPr>
        <p:spPr>
          <a:xfrm rot="10800000">
            <a:off x="6808175" y="1766775"/>
            <a:ext cx="0" cy="1304700"/>
          </a:xfrm>
          <a:prstGeom prst="straightConnector1">
            <a:avLst/>
          </a:prstGeom>
          <a:noFill/>
          <a:ln w="76200" cap="flat" cmpd="sng">
            <a:solidFill>
              <a:schemeClr val="dk1"/>
            </a:solidFill>
            <a:prstDash val="solid"/>
            <a:round/>
            <a:headEnd type="none" w="lg" len="lg"/>
            <a:tailEnd type="stealth" w="lg" len="lg"/>
          </a:ln>
        </p:spPr>
      </p:cxnSp>
      <p:cxnSp>
        <p:nvCxnSpPr>
          <p:cNvPr id="814" name="Shape 814"/>
          <p:cNvCxnSpPr/>
          <p:nvPr/>
        </p:nvCxnSpPr>
        <p:spPr>
          <a:xfrm rot="10800000">
            <a:off x="4318900" y="3585225"/>
            <a:ext cx="1827000" cy="0"/>
          </a:xfrm>
          <a:prstGeom prst="straightConnector1">
            <a:avLst/>
          </a:prstGeom>
          <a:noFill/>
          <a:ln w="76200" cap="flat" cmpd="sng">
            <a:solidFill>
              <a:schemeClr val="dk1"/>
            </a:solidFill>
            <a:prstDash val="solid"/>
            <a:round/>
            <a:headEnd type="none" w="lg" len="lg"/>
            <a:tailEnd type="stealth" w="lg" len="lg"/>
          </a:ln>
        </p:spPr>
      </p:cxnSp>
      <p:cxnSp>
        <p:nvCxnSpPr>
          <p:cNvPr id="815" name="Shape 815"/>
          <p:cNvCxnSpPr/>
          <p:nvPr/>
        </p:nvCxnSpPr>
        <p:spPr>
          <a:xfrm>
            <a:off x="4428175" y="3839200"/>
            <a:ext cx="1827000" cy="0"/>
          </a:xfrm>
          <a:prstGeom prst="straightConnector1">
            <a:avLst/>
          </a:prstGeom>
          <a:noFill/>
          <a:ln w="76200" cap="flat" cmpd="sng">
            <a:solidFill>
              <a:schemeClr val="dk1"/>
            </a:solidFill>
            <a:prstDash val="solid"/>
            <a:round/>
            <a:headEnd type="none" w="lg" len="lg"/>
            <a:tailEnd type="stealth" w="lg" len="lg"/>
          </a:ln>
        </p:spPr>
      </p:cxnSp>
      <p:cxnSp>
        <p:nvCxnSpPr>
          <p:cNvPr id="816" name="Shape 816"/>
          <p:cNvCxnSpPr/>
          <p:nvPr/>
        </p:nvCxnSpPr>
        <p:spPr>
          <a:xfrm rot="10800000">
            <a:off x="7096550" y="1856000"/>
            <a:ext cx="0" cy="1223700"/>
          </a:xfrm>
          <a:prstGeom prst="straightConnector1">
            <a:avLst/>
          </a:prstGeom>
          <a:noFill/>
          <a:ln w="28575" cap="flat" cmpd="sng">
            <a:solidFill>
              <a:schemeClr val="dk1"/>
            </a:solidFill>
            <a:prstDash val="solid"/>
            <a:round/>
            <a:headEnd type="none" w="lg" len="lg"/>
            <a:tailEnd type="stealth" w="lg" len="lg"/>
          </a:ln>
        </p:spPr>
      </p:cxnSp>
      <p:cxnSp>
        <p:nvCxnSpPr>
          <p:cNvPr id="817" name="Shape 817"/>
          <p:cNvCxnSpPr/>
          <p:nvPr/>
        </p:nvCxnSpPr>
        <p:spPr>
          <a:xfrm rot="10800000" flipH="1">
            <a:off x="4283250" y="1331475"/>
            <a:ext cx="2061000" cy="6000"/>
          </a:xfrm>
          <a:prstGeom prst="straightConnector1">
            <a:avLst/>
          </a:prstGeom>
          <a:noFill/>
          <a:ln w="28575" cap="flat" cmpd="sng">
            <a:solidFill>
              <a:schemeClr val="dk1"/>
            </a:solidFill>
            <a:prstDash val="solid"/>
            <a:round/>
            <a:headEnd type="none" w="lg" len="lg"/>
            <a:tailEnd type="none" w="lg" len="lg"/>
          </a:ln>
        </p:spPr>
      </p:cxnSp>
      <p:cxnSp>
        <p:nvCxnSpPr>
          <p:cNvPr id="818" name="Shape 818"/>
          <p:cNvCxnSpPr/>
          <p:nvPr/>
        </p:nvCxnSpPr>
        <p:spPr>
          <a:xfrm rot="10800000">
            <a:off x="3593675" y="1800425"/>
            <a:ext cx="0" cy="1223700"/>
          </a:xfrm>
          <a:prstGeom prst="straightConnector1">
            <a:avLst/>
          </a:prstGeom>
          <a:noFill/>
          <a:ln w="28575" cap="flat" cmpd="sng">
            <a:solidFill>
              <a:schemeClr val="dk1"/>
            </a:solidFill>
            <a:prstDash val="solid"/>
            <a:round/>
            <a:headEnd type="none" w="lg" len="lg"/>
            <a:tailEnd type="stealth" w="lg" len="lg"/>
          </a:ln>
        </p:spPr>
      </p:cxnSp>
      <p:cxnSp>
        <p:nvCxnSpPr>
          <p:cNvPr id="819" name="Shape 819"/>
          <p:cNvCxnSpPr/>
          <p:nvPr/>
        </p:nvCxnSpPr>
        <p:spPr>
          <a:xfrm rot="10800000">
            <a:off x="4147325" y="1843112"/>
            <a:ext cx="1954800" cy="1376700"/>
          </a:xfrm>
          <a:prstGeom prst="straightConnector1">
            <a:avLst/>
          </a:prstGeom>
          <a:noFill/>
          <a:ln w="28575" cap="flat" cmpd="sng">
            <a:solidFill>
              <a:schemeClr val="dk1"/>
            </a:solidFill>
            <a:prstDash val="dash"/>
            <a:round/>
            <a:headEnd type="stealth" w="lg" len="lg"/>
            <a:tailEnd type="none" w="lg" len="lg"/>
          </a:ln>
        </p:spPr>
      </p:cxnSp>
      <p:sp>
        <p:nvSpPr>
          <p:cNvPr id="820" name="Shape 820"/>
          <p:cNvSpPr txBox="1"/>
          <p:nvPr/>
        </p:nvSpPr>
        <p:spPr>
          <a:xfrm>
            <a:off x="4666375" y="1068350"/>
            <a:ext cx="12147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connects</a:t>
            </a:r>
          </a:p>
        </p:txBody>
      </p:sp>
      <p:sp>
        <p:nvSpPr>
          <p:cNvPr id="821" name="Shape 821"/>
          <p:cNvSpPr txBox="1"/>
          <p:nvPr/>
        </p:nvSpPr>
        <p:spPr>
          <a:xfrm>
            <a:off x="4742575" y="3310775"/>
            <a:ext cx="16779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enjoys, gives feedback to</a:t>
            </a:r>
          </a:p>
        </p:txBody>
      </p:sp>
      <p:sp>
        <p:nvSpPr>
          <p:cNvPr id="822" name="Shape 822"/>
          <p:cNvSpPr txBox="1"/>
          <p:nvPr/>
        </p:nvSpPr>
        <p:spPr>
          <a:xfrm>
            <a:off x="4484825" y="3859837"/>
            <a:ext cx="15846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is offered to</a:t>
            </a:r>
          </a:p>
        </p:txBody>
      </p:sp>
      <p:sp>
        <p:nvSpPr>
          <p:cNvPr id="823" name="Shape 823"/>
          <p:cNvSpPr txBox="1"/>
          <p:nvPr/>
        </p:nvSpPr>
        <p:spPr>
          <a:xfrm rot="-5400000">
            <a:off x="2886325" y="2308700"/>
            <a:ext cx="12447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is channeled to</a:t>
            </a:r>
          </a:p>
        </p:txBody>
      </p:sp>
      <p:sp>
        <p:nvSpPr>
          <p:cNvPr id="824" name="Shape 824"/>
          <p:cNvSpPr txBox="1"/>
          <p:nvPr/>
        </p:nvSpPr>
        <p:spPr>
          <a:xfrm rot="-5400000">
            <a:off x="6053187" y="2585712"/>
            <a:ext cx="12447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accesses</a:t>
            </a:r>
          </a:p>
        </p:txBody>
      </p:sp>
      <p:sp>
        <p:nvSpPr>
          <p:cNvPr id="825" name="Shape 825"/>
          <p:cNvSpPr txBox="1"/>
          <p:nvPr/>
        </p:nvSpPr>
        <p:spPr>
          <a:xfrm rot="-5400000">
            <a:off x="6590887" y="2308687"/>
            <a:ext cx="1244700" cy="318300"/>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provides contents</a:t>
            </a:r>
          </a:p>
        </p:txBody>
      </p:sp>
      <p:sp>
        <p:nvSpPr>
          <p:cNvPr id="826" name="Shape 826"/>
          <p:cNvSpPr txBox="1"/>
          <p:nvPr/>
        </p:nvSpPr>
        <p:spPr>
          <a:xfrm rot="2139773">
            <a:off x="4895699" y="2795425"/>
            <a:ext cx="1244736" cy="318368"/>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is offered to</a:t>
            </a:r>
          </a:p>
        </p:txBody>
      </p:sp>
      <p:grpSp>
        <p:nvGrpSpPr>
          <p:cNvPr id="827" name="Shape 827"/>
          <p:cNvGrpSpPr/>
          <p:nvPr/>
        </p:nvGrpSpPr>
        <p:grpSpPr>
          <a:xfrm>
            <a:off x="7571575" y="846300"/>
            <a:ext cx="643350" cy="372900"/>
            <a:chOff x="5462875" y="953200"/>
            <a:chExt cx="643350" cy="372900"/>
          </a:xfrm>
        </p:grpSpPr>
        <p:sp>
          <p:nvSpPr>
            <p:cNvPr id="828" name="Shape 828"/>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29" name="Shape 829"/>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facebook</a:t>
              </a:r>
            </a:p>
          </p:txBody>
        </p:sp>
      </p:grpSp>
      <p:grpSp>
        <p:nvGrpSpPr>
          <p:cNvPr id="830" name="Shape 830"/>
          <p:cNvGrpSpPr/>
          <p:nvPr/>
        </p:nvGrpSpPr>
        <p:grpSpPr>
          <a:xfrm>
            <a:off x="7501950" y="3024125"/>
            <a:ext cx="643200" cy="372900"/>
            <a:chOff x="5463025" y="953200"/>
            <a:chExt cx="643200" cy="372900"/>
          </a:xfrm>
        </p:grpSpPr>
        <p:sp>
          <p:nvSpPr>
            <p:cNvPr id="831" name="Shape 831"/>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32" name="Shape 832"/>
            <p:cNvSpPr txBox="1"/>
            <p:nvPr/>
          </p:nvSpPr>
          <p:spPr>
            <a:xfrm>
              <a:off x="5490475" y="953200"/>
              <a:ext cx="6156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share</a:t>
              </a:r>
            </a:p>
          </p:txBody>
        </p:sp>
      </p:grpSp>
      <p:grpSp>
        <p:nvGrpSpPr>
          <p:cNvPr id="833" name="Shape 833"/>
          <p:cNvGrpSpPr/>
          <p:nvPr/>
        </p:nvGrpSpPr>
        <p:grpSpPr>
          <a:xfrm>
            <a:off x="7571725" y="3466300"/>
            <a:ext cx="643200" cy="372900"/>
            <a:chOff x="5463025" y="953200"/>
            <a:chExt cx="643200" cy="372900"/>
          </a:xfrm>
        </p:grpSpPr>
        <p:sp>
          <p:nvSpPr>
            <p:cNvPr id="834" name="Shape 834"/>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35" name="Shape 835"/>
            <p:cNvSpPr txBox="1"/>
            <p:nvPr/>
          </p:nvSpPr>
          <p:spPr>
            <a:xfrm>
              <a:off x="5490475" y="953200"/>
              <a:ext cx="6156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receive</a:t>
              </a:r>
            </a:p>
          </p:txBody>
        </p:sp>
      </p:grpSp>
      <p:grpSp>
        <p:nvGrpSpPr>
          <p:cNvPr id="836" name="Shape 836"/>
          <p:cNvGrpSpPr/>
          <p:nvPr/>
        </p:nvGrpSpPr>
        <p:grpSpPr>
          <a:xfrm>
            <a:off x="7228700" y="3915400"/>
            <a:ext cx="840000" cy="372900"/>
            <a:chOff x="5377875" y="953200"/>
            <a:chExt cx="840000" cy="372900"/>
          </a:xfrm>
        </p:grpSpPr>
        <p:sp>
          <p:nvSpPr>
            <p:cNvPr id="837" name="Shape 837"/>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38" name="Shape 838"/>
            <p:cNvSpPr txBox="1"/>
            <p:nvPr/>
          </p:nvSpPr>
          <p:spPr>
            <a:xfrm>
              <a:off x="5377875" y="953200"/>
              <a:ext cx="8400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Relationship</a:t>
              </a:r>
            </a:p>
          </p:txBody>
        </p:sp>
      </p:grpSp>
      <p:grpSp>
        <p:nvGrpSpPr>
          <p:cNvPr id="839" name="Shape 839"/>
          <p:cNvGrpSpPr/>
          <p:nvPr/>
        </p:nvGrpSpPr>
        <p:grpSpPr>
          <a:xfrm>
            <a:off x="6639450" y="4007100"/>
            <a:ext cx="643350" cy="372900"/>
            <a:chOff x="5462875" y="953200"/>
            <a:chExt cx="643350" cy="372900"/>
          </a:xfrm>
        </p:grpSpPr>
        <p:sp>
          <p:nvSpPr>
            <p:cNvPr id="840" name="Shape 840"/>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41" name="Shape 841"/>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700">
                  <a:latin typeface="Roboto"/>
                  <a:ea typeface="Roboto"/>
                  <a:cs typeface="Roboto"/>
                  <a:sym typeface="Roboto"/>
                </a:rPr>
                <a:t>experience</a:t>
              </a:r>
            </a:p>
          </p:txBody>
        </p:sp>
      </p:grpSp>
      <p:grpSp>
        <p:nvGrpSpPr>
          <p:cNvPr id="842" name="Shape 842"/>
          <p:cNvGrpSpPr/>
          <p:nvPr/>
        </p:nvGrpSpPr>
        <p:grpSpPr>
          <a:xfrm>
            <a:off x="3801050" y="3915400"/>
            <a:ext cx="643350" cy="372900"/>
            <a:chOff x="5462875" y="953200"/>
            <a:chExt cx="643350" cy="372900"/>
          </a:xfrm>
        </p:grpSpPr>
        <p:sp>
          <p:nvSpPr>
            <p:cNvPr id="843" name="Shape 843"/>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44" name="Shape 844"/>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avatar</a:t>
              </a:r>
            </a:p>
          </p:txBody>
        </p:sp>
      </p:grpSp>
      <p:grpSp>
        <p:nvGrpSpPr>
          <p:cNvPr id="845" name="Shape 845"/>
          <p:cNvGrpSpPr/>
          <p:nvPr/>
        </p:nvGrpSpPr>
        <p:grpSpPr>
          <a:xfrm>
            <a:off x="3119050" y="4007100"/>
            <a:ext cx="643350" cy="372900"/>
            <a:chOff x="5462875" y="953200"/>
            <a:chExt cx="643350" cy="372900"/>
          </a:xfrm>
        </p:grpSpPr>
        <p:sp>
          <p:nvSpPr>
            <p:cNvPr id="846" name="Shape 846"/>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47" name="Shape 847"/>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activity</a:t>
              </a:r>
            </a:p>
          </p:txBody>
        </p:sp>
      </p:grpSp>
      <p:grpSp>
        <p:nvGrpSpPr>
          <p:cNvPr id="848" name="Shape 848"/>
          <p:cNvGrpSpPr/>
          <p:nvPr/>
        </p:nvGrpSpPr>
        <p:grpSpPr>
          <a:xfrm>
            <a:off x="2364300" y="3783650"/>
            <a:ext cx="751200" cy="372900"/>
            <a:chOff x="5386675" y="953200"/>
            <a:chExt cx="751200" cy="372900"/>
          </a:xfrm>
        </p:grpSpPr>
        <p:sp>
          <p:nvSpPr>
            <p:cNvPr id="849" name="Shape 849"/>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50" name="Shape 850"/>
            <p:cNvSpPr txBox="1"/>
            <p:nvPr/>
          </p:nvSpPr>
          <p:spPr>
            <a:xfrm>
              <a:off x="5386675" y="953200"/>
              <a:ext cx="751200" cy="372900"/>
            </a:xfrm>
            <a:prstGeom prst="rect">
              <a:avLst/>
            </a:prstGeom>
            <a:noFill/>
            <a:ln>
              <a:noFill/>
            </a:ln>
          </p:spPr>
          <p:txBody>
            <a:bodyPr lIns="91425" tIns="91425" rIns="91425" bIns="91425" anchor="ctr" anchorCtr="0">
              <a:noAutofit/>
            </a:bodyPr>
            <a:lstStyle/>
            <a:p>
              <a:pPr lvl="0" algn="ctr" rtl="0">
                <a:spcBef>
                  <a:spcPts val="0"/>
                </a:spcBef>
                <a:buNone/>
              </a:pPr>
              <a:r>
                <a:rPr lang="en" sz="700">
                  <a:latin typeface="Roboto"/>
                  <a:ea typeface="Roboto"/>
                  <a:cs typeface="Roboto"/>
                  <a:sym typeface="Roboto"/>
                </a:rPr>
                <a:t>conversation</a:t>
              </a:r>
            </a:p>
          </p:txBody>
        </p:sp>
      </p:grpSp>
      <p:grpSp>
        <p:nvGrpSpPr>
          <p:cNvPr id="851" name="Shape 851"/>
          <p:cNvGrpSpPr/>
          <p:nvPr/>
        </p:nvGrpSpPr>
        <p:grpSpPr>
          <a:xfrm>
            <a:off x="2354650" y="3286000"/>
            <a:ext cx="643350" cy="372900"/>
            <a:chOff x="5462875" y="953200"/>
            <a:chExt cx="643350" cy="372900"/>
          </a:xfrm>
        </p:grpSpPr>
        <p:sp>
          <p:nvSpPr>
            <p:cNvPr id="852" name="Shape 852"/>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53" name="Shape 853"/>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video</a:t>
              </a:r>
            </a:p>
          </p:txBody>
        </p:sp>
      </p:grpSp>
      <p:grpSp>
        <p:nvGrpSpPr>
          <p:cNvPr id="854" name="Shape 854"/>
          <p:cNvGrpSpPr/>
          <p:nvPr/>
        </p:nvGrpSpPr>
        <p:grpSpPr>
          <a:xfrm>
            <a:off x="2691650" y="2864550"/>
            <a:ext cx="643350" cy="372900"/>
            <a:chOff x="5462875" y="953200"/>
            <a:chExt cx="643350" cy="372900"/>
          </a:xfrm>
        </p:grpSpPr>
        <p:sp>
          <p:nvSpPr>
            <p:cNvPr id="855" name="Shape 855"/>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56" name="Shape 856"/>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game</a:t>
              </a:r>
            </a:p>
          </p:txBody>
        </p:sp>
      </p:grpSp>
      <p:grpSp>
        <p:nvGrpSpPr>
          <p:cNvPr id="857" name="Shape 857"/>
          <p:cNvGrpSpPr/>
          <p:nvPr/>
        </p:nvGrpSpPr>
        <p:grpSpPr>
          <a:xfrm>
            <a:off x="2354650" y="1151100"/>
            <a:ext cx="643350" cy="372900"/>
            <a:chOff x="5462875" y="953200"/>
            <a:chExt cx="643350" cy="372900"/>
          </a:xfrm>
        </p:grpSpPr>
        <p:sp>
          <p:nvSpPr>
            <p:cNvPr id="858" name="Shape 858"/>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59" name="Shape 859"/>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controller</a:t>
              </a:r>
            </a:p>
          </p:txBody>
        </p:sp>
      </p:grpSp>
      <p:grpSp>
        <p:nvGrpSpPr>
          <p:cNvPr id="860" name="Shape 860"/>
          <p:cNvGrpSpPr/>
          <p:nvPr/>
        </p:nvGrpSpPr>
        <p:grpSpPr>
          <a:xfrm>
            <a:off x="2548400" y="731062"/>
            <a:ext cx="643350" cy="372900"/>
            <a:chOff x="5462875" y="953200"/>
            <a:chExt cx="643350" cy="372900"/>
          </a:xfrm>
        </p:grpSpPr>
        <p:sp>
          <p:nvSpPr>
            <p:cNvPr id="861" name="Shape 861"/>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62" name="Shape 862"/>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head mount</a:t>
              </a:r>
            </a:p>
            <a:p>
              <a:pPr lvl="0" algn="ctr" rtl="0">
                <a:spcBef>
                  <a:spcPts val="0"/>
                </a:spcBef>
                <a:buNone/>
              </a:pPr>
              <a:r>
                <a:rPr lang="en" sz="800">
                  <a:latin typeface="Roboto"/>
                  <a:ea typeface="Roboto"/>
                  <a:cs typeface="Roboto"/>
                  <a:sym typeface="Roboto"/>
                </a:rPr>
                <a:t>display</a:t>
              </a:r>
            </a:p>
          </p:txBody>
        </p:sp>
      </p:grpSp>
      <p:grpSp>
        <p:nvGrpSpPr>
          <p:cNvPr id="863" name="Shape 863"/>
          <p:cNvGrpSpPr/>
          <p:nvPr/>
        </p:nvGrpSpPr>
        <p:grpSpPr>
          <a:xfrm>
            <a:off x="3729200" y="631887"/>
            <a:ext cx="643350" cy="372900"/>
            <a:chOff x="5462875" y="953200"/>
            <a:chExt cx="643350" cy="372900"/>
          </a:xfrm>
        </p:grpSpPr>
        <p:sp>
          <p:nvSpPr>
            <p:cNvPr id="864" name="Shape 864"/>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65" name="Shape 865"/>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3D camera</a:t>
              </a:r>
            </a:p>
          </p:txBody>
        </p:sp>
      </p:grpSp>
      <p:grpSp>
        <p:nvGrpSpPr>
          <p:cNvPr id="866" name="Shape 866"/>
          <p:cNvGrpSpPr/>
          <p:nvPr/>
        </p:nvGrpSpPr>
        <p:grpSpPr>
          <a:xfrm>
            <a:off x="7571575" y="1301600"/>
            <a:ext cx="643350" cy="372900"/>
            <a:chOff x="5462875" y="953200"/>
            <a:chExt cx="643350" cy="372900"/>
          </a:xfrm>
        </p:grpSpPr>
        <p:sp>
          <p:nvSpPr>
            <p:cNvPr id="867" name="Shape 867"/>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68" name="Shape 868"/>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instagram</a:t>
              </a:r>
            </a:p>
          </p:txBody>
        </p:sp>
      </p:grpSp>
      <p:grpSp>
        <p:nvGrpSpPr>
          <p:cNvPr id="869" name="Shape 869"/>
          <p:cNvGrpSpPr/>
          <p:nvPr/>
        </p:nvGrpSpPr>
        <p:grpSpPr>
          <a:xfrm>
            <a:off x="3222675" y="4437687"/>
            <a:ext cx="643350" cy="372900"/>
            <a:chOff x="949300" y="3737112"/>
            <a:chExt cx="643350" cy="372900"/>
          </a:xfrm>
        </p:grpSpPr>
        <p:sp>
          <p:nvSpPr>
            <p:cNvPr id="870" name="Shape 870"/>
            <p:cNvSpPr/>
            <p:nvPr/>
          </p:nvSpPr>
          <p:spPr>
            <a:xfrm>
              <a:off x="949450" y="3737112"/>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71" name="Shape 871"/>
            <p:cNvSpPr txBox="1"/>
            <p:nvPr/>
          </p:nvSpPr>
          <p:spPr>
            <a:xfrm>
              <a:off x="949300" y="3737112"/>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travel</a:t>
              </a:r>
            </a:p>
          </p:txBody>
        </p:sp>
      </p:grpSp>
      <p:grpSp>
        <p:nvGrpSpPr>
          <p:cNvPr id="872" name="Shape 872"/>
          <p:cNvGrpSpPr/>
          <p:nvPr/>
        </p:nvGrpSpPr>
        <p:grpSpPr>
          <a:xfrm>
            <a:off x="2589450" y="4288287"/>
            <a:ext cx="643350" cy="372900"/>
            <a:chOff x="1089750" y="3315662"/>
            <a:chExt cx="643350" cy="372900"/>
          </a:xfrm>
        </p:grpSpPr>
        <p:sp>
          <p:nvSpPr>
            <p:cNvPr id="873" name="Shape 873"/>
            <p:cNvSpPr/>
            <p:nvPr/>
          </p:nvSpPr>
          <p:spPr>
            <a:xfrm>
              <a:off x="1089900" y="3315662"/>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74" name="Shape 874"/>
            <p:cNvSpPr txBox="1"/>
            <p:nvPr/>
          </p:nvSpPr>
          <p:spPr>
            <a:xfrm>
              <a:off x="1089750" y="3315662"/>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sports</a:t>
              </a:r>
            </a:p>
          </p:txBody>
        </p:sp>
      </p:grpSp>
      <p:grpSp>
        <p:nvGrpSpPr>
          <p:cNvPr id="875" name="Shape 875"/>
          <p:cNvGrpSpPr/>
          <p:nvPr/>
        </p:nvGrpSpPr>
        <p:grpSpPr>
          <a:xfrm>
            <a:off x="3932100" y="4364500"/>
            <a:ext cx="643350" cy="372900"/>
            <a:chOff x="1089750" y="4214125"/>
            <a:chExt cx="643350" cy="372900"/>
          </a:xfrm>
        </p:grpSpPr>
        <p:sp>
          <p:nvSpPr>
            <p:cNvPr id="876" name="Shape 876"/>
            <p:cNvSpPr/>
            <p:nvPr/>
          </p:nvSpPr>
          <p:spPr>
            <a:xfrm>
              <a:off x="1089900" y="4214125"/>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77" name="Shape 877"/>
            <p:cNvSpPr txBox="1"/>
            <p:nvPr/>
          </p:nvSpPr>
          <p:spPr>
            <a:xfrm>
              <a:off x="1089750" y="4214125"/>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meal</a:t>
              </a:r>
            </a:p>
          </p:txBody>
        </p:sp>
      </p:grpSp>
      <p:grpSp>
        <p:nvGrpSpPr>
          <p:cNvPr id="878" name="Shape 878"/>
          <p:cNvGrpSpPr/>
          <p:nvPr/>
        </p:nvGrpSpPr>
        <p:grpSpPr>
          <a:xfrm>
            <a:off x="3087175" y="463437"/>
            <a:ext cx="643350" cy="372900"/>
            <a:chOff x="5462875" y="953200"/>
            <a:chExt cx="643350" cy="372900"/>
          </a:xfrm>
        </p:grpSpPr>
        <p:sp>
          <p:nvSpPr>
            <p:cNvPr id="879" name="Shape 879"/>
            <p:cNvSpPr/>
            <p:nvPr/>
          </p:nvSpPr>
          <p:spPr>
            <a:xfrm>
              <a:off x="5463025" y="953200"/>
              <a:ext cx="643200" cy="372900"/>
            </a:xfrm>
            <a:prstGeom prst="ellipse">
              <a:avLst/>
            </a:prstGeom>
            <a:solidFill>
              <a:srgbClr val="B7B7B7"/>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80" name="Shape 880"/>
            <p:cNvSpPr txBox="1"/>
            <p:nvPr/>
          </p:nvSpPr>
          <p:spPr>
            <a:xfrm>
              <a:off x="5462875" y="953200"/>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Sensor</a:t>
              </a:r>
            </a:p>
          </p:txBody>
        </p:sp>
      </p:grpSp>
      <p:grpSp>
        <p:nvGrpSpPr>
          <p:cNvPr id="881" name="Shape 881"/>
          <p:cNvGrpSpPr/>
          <p:nvPr/>
        </p:nvGrpSpPr>
        <p:grpSpPr>
          <a:xfrm>
            <a:off x="1881250" y="4163800"/>
            <a:ext cx="643350" cy="372900"/>
            <a:chOff x="1089750" y="4214125"/>
            <a:chExt cx="643350" cy="372900"/>
          </a:xfrm>
        </p:grpSpPr>
        <p:sp>
          <p:nvSpPr>
            <p:cNvPr id="882" name="Shape 882"/>
            <p:cNvSpPr/>
            <p:nvPr/>
          </p:nvSpPr>
          <p:spPr>
            <a:xfrm>
              <a:off x="1089900" y="4214125"/>
              <a:ext cx="643200" cy="372900"/>
            </a:xfrm>
            <a:prstGeom prst="ellipse">
              <a:avLst/>
            </a:prstGeom>
            <a:solidFill>
              <a:srgbClr val="D9D9D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800">
                <a:latin typeface="Roboto"/>
                <a:ea typeface="Roboto"/>
                <a:cs typeface="Roboto"/>
                <a:sym typeface="Roboto"/>
              </a:endParaRPr>
            </a:p>
          </p:txBody>
        </p:sp>
        <p:sp>
          <p:nvSpPr>
            <p:cNvPr id="883" name="Shape 883"/>
            <p:cNvSpPr txBox="1"/>
            <p:nvPr/>
          </p:nvSpPr>
          <p:spPr>
            <a:xfrm>
              <a:off x="1089750" y="4214125"/>
              <a:ext cx="643200" cy="372900"/>
            </a:xfrm>
            <a:prstGeom prst="rect">
              <a:avLst/>
            </a:prstGeom>
            <a:noFill/>
            <a:ln>
              <a:noFill/>
            </a:ln>
          </p:spPr>
          <p:txBody>
            <a:bodyPr lIns="91425" tIns="91425" rIns="91425" bIns="91425" anchor="ctr" anchorCtr="0">
              <a:noAutofit/>
            </a:bodyPr>
            <a:lstStyle/>
            <a:p>
              <a:pPr lvl="0" algn="ctr" rtl="0">
                <a:spcBef>
                  <a:spcPts val="0"/>
                </a:spcBef>
                <a:buNone/>
              </a:pPr>
              <a:r>
                <a:rPr lang="en" sz="800">
                  <a:latin typeface="Roboto"/>
                  <a:ea typeface="Roboto"/>
                  <a:cs typeface="Roboto"/>
                  <a:sym typeface="Roboto"/>
                </a:rPr>
                <a:t>chatting</a:t>
              </a:r>
            </a:p>
          </p:txBody>
        </p:sp>
      </p:grpSp>
      <p:cxnSp>
        <p:nvCxnSpPr>
          <p:cNvPr id="884" name="Shape 884"/>
          <p:cNvCxnSpPr/>
          <p:nvPr/>
        </p:nvCxnSpPr>
        <p:spPr>
          <a:xfrm rot="10800000" flipH="1">
            <a:off x="4383562" y="1802150"/>
            <a:ext cx="1954800" cy="1376700"/>
          </a:xfrm>
          <a:prstGeom prst="straightConnector1">
            <a:avLst/>
          </a:prstGeom>
          <a:noFill/>
          <a:ln w="28575" cap="flat" cmpd="sng">
            <a:solidFill>
              <a:schemeClr val="dk1"/>
            </a:solidFill>
            <a:prstDash val="solid"/>
            <a:round/>
            <a:headEnd type="none" w="lg" len="lg"/>
            <a:tailEnd type="stealth" w="lg" len="lg"/>
          </a:ln>
        </p:spPr>
      </p:cxnSp>
      <p:sp>
        <p:nvSpPr>
          <p:cNvPr id="885" name="Shape 885"/>
          <p:cNvSpPr txBox="1"/>
          <p:nvPr/>
        </p:nvSpPr>
        <p:spPr>
          <a:xfrm rot="-2175755">
            <a:off x="5131842" y="2048943"/>
            <a:ext cx="1584989" cy="318255"/>
          </a:xfrm>
          <a:prstGeom prst="rect">
            <a:avLst/>
          </a:prstGeom>
          <a:noFill/>
          <a:ln>
            <a:noFill/>
          </a:ln>
        </p:spPr>
        <p:txBody>
          <a:bodyPr lIns="91425" tIns="91425" rIns="91425" bIns="91425" anchor="t" anchorCtr="0">
            <a:noAutofit/>
          </a:bodyPr>
          <a:lstStyle/>
          <a:p>
            <a:pPr lvl="0" algn="ctr" rtl="0">
              <a:spcBef>
                <a:spcPts val="0"/>
              </a:spcBef>
              <a:buNone/>
            </a:pPr>
            <a:r>
              <a:rPr lang="en" sz="1000">
                <a:solidFill>
                  <a:schemeClr val="dk1"/>
                </a:solidFill>
                <a:latin typeface="Roboto"/>
                <a:ea typeface="Roboto"/>
                <a:cs typeface="Roboto"/>
                <a:sym typeface="Roboto"/>
              </a:rPr>
              <a:t>is offered to</a:t>
            </a:r>
          </a:p>
        </p:txBody>
      </p:sp>
      <p:sp>
        <p:nvSpPr>
          <p:cNvPr id="886" name="Shape 886"/>
          <p:cNvSpPr txBox="1"/>
          <p:nvPr/>
        </p:nvSpPr>
        <p:spPr>
          <a:xfrm>
            <a:off x="158975" y="362475"/>
            <a:ext cx="18357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ERAF Map</a:t>
            </a:r>
          </a:p>
        </p:txBody>
      </p:sp>
      <p:sp>
        <p:nvSpPr>
          <p:cNvPr id="887" name="Shape 887"/>
          <p:cNvSpPr txBox="1"/>
          <p:nvPr/>
        </p:nvSpPr>
        <p:spPr>
          <a:xfrm>
            <a:off x="175250" y="804674"/>
            <a:ext cx="1835700" cy="21834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000">
                <a:solidFill>
                  <a:srgbClr val="434343"/>
                </a:solidFill>
                <a:latin typeface="Roboto"/>
                <a:ea typeface="Roboto"/>
                <a:cs typeface="Roboto"/>
                <a:sym typeface="Roboto"/>
              </a:rPr>
              <a:t>We made ERAF Map to capture current VR industry. </a:t>
            </a:r>
          </a:p>
          <a:p>
            <a:pPr lvl="0" rtl="0">
              <a:spcBef>
                <a:spcPts val="0"/>
              </a:spcBef>
              <a:spcAft>
                <a:spcPts val="1000"/>
              </a:spcAft>
              <a:buNone/>
            </a:pPr>
            <a:r>
              <a:rPr lang="en" sz="1000">
                <a:solidFill>
                  <a:srgbClr val="434343"/>
                </a:solidFill>
                <a:latin typeface="Roboto"/>
                <a:ea typeface="Roboto"/>
                <a:cs typeface="Roboto"/>
                <a:sym typeface="Roboto"/>
              </a:rPr>
              <a:t>The most important finding from this diagram is that VR contents have a broad variety and most of them are not well developed. </a:t>
            </a:r>
          </a:p>
          <a:p>
            <a:pPr lvl="0" rtl="0">
              <a:spcBef>
                <a:spcPts val="0"/>
              </a:spcBef>
              <a:spcAft>
                <a:spcPts val="1000"/>
              </a:spcAft>
              <a:buNone/>
            </a:pPr>
            <a:r>
              <a:rPr lang="en" sz="1000">
                <a:solidFill>
                  <a:srgbClr val="434343"/>
                </a:solidFill>
                <a:latin typeface="Roboto"/>
                <a:ea typeface="Roboto"/>
                <a:cs typeface="Roboto"/>
                <a:sym typeface="Roboto"/>
              </a:rPr>
              <a:t>We decided to create new ideas in regard to contents in further process.</a:t>
            </a:r>
          </a:p>
        </p:txBody>
      </p:sp>
      <p:sp>
        <p:nvSpPr>
          <p:cNvPr id="888" name="Shape 8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36</a:t>
            </a:fld>
            <a:endParaRPr lang="en"/>
          </a:p>
        </p:txBody>
      </p:sp>
      <p:sp>
        <p:nvSpPr>
          <p:cNvPr id="889" name="Shape 889"/>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Shape 894"/>
          <p:cNvSpPr/>
          <p:nvPr/>
        </p:nvSpPr>
        <p:spPr>
          <a:xfrm>
            <a:off x="1047600" y="1554425"/>
            <a:ext cx="1419300" cy="1419300"/>
          </a:xfrm>
          <a:prstGeom prst="ellipse">
            <a:avLst/>
          </a:prstGeom>
          <a:solidFill>
            <a:srgbClr val="FFFFFF"/>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B5394"/>
              </a:solidFill>
            </a:endParaRPr>
          </a:p>
        </p:txBody>
      </p:sp>
      <p:sp>
        <p:nvSpPr>
          <p:cNvPr id="895" name="Shape 895"/>
          <p:cNvSpPr/>
          <p:nvPr/>
        </p:nvSpPr>
        <p:spPr>
          <a:xfrm>
            <a:off x="2931275" y="1554425"/>
            <a:ext cx="1419300" cy="1419300"/>
          </a:xfrm>
          <a:prstGeom prst="ellipse">
            <a:avLst/>
          </a:prstGeom>
          <a:solidFill>
            <a:srgbClr val="FFFFFF"/>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6" name="Shape 896"/>
          <p:cNvSpPr/>
          <p:nvPr/>
        </p:nvSpPr>
        <p:spPr>
          <a:xfrm>
            <a:off x="4855225" y="1554425"/>
            <a:ext cx="1419300" cy="1419300"/>
          </a:xfrm>
          <a:prstGeom prst="ellipse">
            <a:avLst/>
          </a:prstGeom>
          <a:solidFill>
            <a:srgbClr val="FFFFFF"/>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7" name="Shape 897"/>
          <p:cNvSpPr/>
          <p:nvPr/>
        </p:nvSpPr>
        <p:spPr>
          <a:xfrm>
            <a:off x="6829500" y="1554425"/>
            <a:ext cx="1419300" cy="1419300"/>
          </a:xfrm>
          <a:prstGeom prst="ellipse">
            <a:avLst/>
          </a:prstGeom>
          <a:solidFill>
            <a:srgbClr val="FFFFFF"/>
          </a:solidFill>
          <a:ln w="38100" cap="flat" cmpd="sng">
            <a:solidFill>
              <a:srgbClr val="3D85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8" name="Shape 898"/>
          <p:cNvSpPr txBox="1">
            <a:spLocks noGrp="1"/>
          </p:cNvSpPr>
          <p:nvPr>
            <p:ph type="subTitle" idx="1"/>
          </p:nvPr>
        </p:nvSpPr>
        <p:spPr>
          <a:xfrm>
            <a:off x="1523525" y="2074800"/>
            <a:ext cx="790800" cy="841500"/>
          </a:xfrm>
          <a:prstGeom prst="rect">
            <a:avLst/>
          </a:prstGeom>
        </p:spPr>
        <p:txBody>
          <a:bodyPr lIns="91425" tIns="91425" rIns="91425" bIns="91425" anchor="t" anchorCtr="0">
            <a:noAutofit/>
          </a:bodyPr>
          <a:lstStyle/>
          <a:p>
            <a:pPr lvl="0" algn="l" rtl="0">
              <a:spcBef>
                <a:spcPts val="0"/>
              </a:spcBef>
              <a:buNone/>
            </a:pPr>
            <a:r>
              <a:rPr lang="en" sz="1400">
                <a:solidFill>
                  <a:srgbClr val="3D85C6"/>
                </a:solidFill>
                <a:latin typeface="Bree Serif"/>
                <a:ea typeface="Bree Serif"/>
                <a:cs typeface="Bree Serif"/>
                <a:sym typeface="Bree Serif"/>
              </a:rPr>
              <a:t>Ken</a:t>
            </a:r>
          </a:p>
        </p:txBody>
      </p:sp>
      <p:sp>
        <p:nvSpPr>
          <p:cNvPr id="899" name="Shape 899"/>
          <p:cNvSpPr txBox="1">
            <a:spLocks noGrp="1"/>
          </p:cNvSpPr>
          <p:nvPr>
            <p:ph type="subTitle" idx="1"/>
          </p:nvPr>
        </p:nvSpPr>
        <p:spPr>
          <a:xfrm>
            <a:off x="3247754" y="2074800"/>
            <a:ext cx="1084800" cy="792600"/>
          </a:xfrm>
          <a:prstGeom prst="rect">
            <a:avLst/>
          </a:prstGeom>
        </p:spPr>
        <p:txBody>
          <a:bodyPr lIns="91425" tIns="91425" rIns="91425" bIns="91425" anchor="t" anchorCtr="0">
            <a:noAutofit/>
          </a:bodyPr>
          <a:lstStyle/>
          <a:p>
            <a:pPr lvl="0" algn="l" rtl="0">
              <a:spcBef>
                <a:spcPts val="0"/>
              </a:spcBef>
              <a:buNone/>
            </a:pPr>
            <a:r>
              <a:rPr lang="en" sz="1400">
                <a:solidFill>
                  <a:srgbClr val="3D85C6"/>
                </a:solidFill>
                <a:latin typeface="Bree Serif"/>
                <a:ea typeface="Bree Serif"/>
                <a:cs typeface="Bree Serif"/>
                <a:sym typeface="Bree Serif"/>
              </a:rPr>
              <a:t>Karolina</a:t>
            </a:r>
          </a:p>
        </p:txBody>
      </p:sp>
      <p:sp>
        <p:nvSpPr>
          <p:cNvPr id="900" name="Shape 900"/>
          <p:cNvSpPr txBox="1">
            <a:spLocks noGrp="1"/>
          </p:cNvSpPr>
          <p:nvPr>
            <p:ph type="subTitle" idx="1"/>
          </p:nvPr>
        </p:nvSpPr>
        <p:spPr>
          <a:xfrm>
            <a:off x="5100500" y="2074800"/>
            <a:ext cx="1004700" cy="792600"/>
          </a:xfrm>
          <a:prstGeom prst="rect">
            <a:avLst/>
          </a:prstGeom>
        </p:spPr>
        <p:txBody>
          <a:bodyPr lIns="91425" tIns="91425" rIns="91425" bIns="91425" anchor="t" anchorCtr="0">
            <a:noAutofit/>
          </a:bodyPr>
          <a:lstStyle/>
          <a:p>
            <a:pPr lvl="0" rtl="0">
              <a:spcBef>
                <a:spcPts val="0"/>
              </a:spcBef>
              <a:buNone/>
            </a:pPr>
            <a:r>
              <a:rPr lang="en" sz="1400">
                <a:solidFill>
                  <a:srgbClr val="3D85C6"/>
                </a:solidFill>
                <a:latin typeface="Bree Serif"/>
                <a:ea typeface="Bree Serif"/>
                <a:cs typeface="Bree Serif"/>
                <a:sym typeface="Bree Serif"/>
              </a:rPr>
              <a:t>Teresa</a:t>
            </a:r>
          </a:p>
        </p:txBody>
      </p:sp>
      <p:sp>
        <p:nvSpPr>
          <p:cNvPr id="901" name="Shape 901"/>
          <p:cNvSpPr txBox="1">
            <a:spLocks noGrp="1"/>
          </p:cNvSpPr>
          <p:nvPr>
            <p:ph type="subTitle" idx="1"/>
          </p:nvPr>
        </p:nvSpPr>
        <p:spPr>
          <a:xfrm>
            <a:off x="7207750" y="2074800"/>
            <a:ext cx="1084800" cy="792600"/>
          </a:xfrm>
          <a:prstGeom prst="rect">
            <a:avLst/>
          </a:prstGeom>
        </p:spPr>
        <p:txBody>
          <a:bodyPr lIns="91425" tIns="91425" rIns="91425" bIns="91425" anchor="t" anchorCtr="0">
            <a:noAutofit/>
          </a:bodyPr>
          <a:lstStyle/>
          <a:p>
            <a:pPr lvl="0" algn="l" rtl="0">
              <a:spcBef>
                <a:spcPts val="0"/>
              </a:spcBef>
              <a:buNone/>
            </a:pPr>
            <a:r>
              <a:rPr lang="en" sz="1400">
                <a:solidFill>
                  <a:srgbClr val="3D85C6"/>
                </a:solidFill>
                <a:latin typeface="Bree Serif"/>
                <a:ea typeface="Bree Serif"/>
                <a:cs typeface="Bree Serif"/>
                <a:sym typeface="Bree Serif"/>
              </a:rPr>
              <a:t>Jessie</a:t>
            </a:r>
          </a:p>
        </p:txBody>
      </p:sp>
      <p:sp>
        <p:nvSpPr>
          <p:cNvPr id="902" name="Shape 902"/>
          <p:cNvSpPr txBox="1">
            <a:spLocks noGrp="1"/>
          </p:cNvSpPr>
          <p:nvPr>
            <p:ph type="subTitle" idx="1"/>
          </p:nvPr>
        </p:nvSpPr>
        <p:spPr>
          <a:xfrm>
            <a:off x="2734925" y="3340300"/>
            <a:ext cx="1812000" cy="792600"/>
          </a:xfrm>
          <a:prstGeom prst="rect">
            <a:avLst/>
          </a:prstGeom>
        </p:spPr>
        <p:txBody>
          <a:bodyPr lIns="91425" tIns="91425" rIns="91425" bIns="91425" anchor="t" anchorCtr="0">
            <a:noAutofit/>
          </a:bodyPr>
          <a:lstStyle/>
          <a:p>
            <a:pPr lvl="0" rtl="0">
              <a:spcBef>
                <a:spcPts val="0"/>
              </a:spcBef>
              <a:buNone/>
            </a:pPr>
            <a:r>
              <a:rPr lang="en" sz="900"/>
              <a:t>What do you want to do with your friends</a:t>
            </a:r>
            <a:r>
              <a:rPr lang="en" sz="900">
                <a:solidFill>
                  <a:srgbClr val="E91D63"/>
                </a:solidFill>
              </a:rPr>
              <a:t> in virtual space(real time connection)</a:t>
            </a:r>
            <a:r>
              <a:rPr lang="en" sz="900"/>
              <a:t> to keep your close relationship?</a:t>
            </a:r>
          </a:p>
          <a:p>
            <a:pPr lvl="0" rtl="0">
              <a:spcBef>
                <a:spcPts val="0"/>
              </a:spcBef>
              <a:buNone/>
            </a:pPr>
            <a:r>
              <a:rPr lang="en" sz="900"/>
              <a:t>(object, activity, environment) </a:t>
            </a:r>
          </a:p>
        </p:txBody>
      </p:sp>
      <p:sp>
        <p:nvSpPr>
          <p:cNvPr id="903" name="Shape 903"/>
          <p:cNvSpPr txBox="1">
            <a:spLocks noGrp="1"/>
          </p:cNvSpPr>
          <p:nvPr>
            <p:ph type="subTitle" idx="1"/>
          </p:nvPr>
        </p:nvSpPr>
        <p:spPr>
          <a:xfrm>
            <a:off x="851250" y="3310100"/>
            <a:ext cx="1812000" cy="792600"/>
          </a:xfrm>
          <a:prstGeom prst="rect">
            <a:avLst/>
          </a:prstGeom>
        </p:spPr>
        <p:txBody>
          <a:bodyPr lIns="91425" tIns="91425" rIns="91425" bIns="91425" anchor="t" anchorCtr="0">
            <a:noAutofit/>
          </a:bodyPr>
          <a:lstStyle/>
          <a:p>
            <a:pPr lvl="0" rtl="0">
              <a:spcBef>
                <a:spcPts val="0"/>
              </a:spcBef>
              <a:buNone/>
            </a:pPr>
            <a:r>
              <a:rPr lang="en" sz="900"/>
              <a:t>How do you </a:t>
            </a:r>
            <a:r>
              <a:rPr lang="en" sz="900">
                <a:solidFill>
                  <a:srgbClr val="E91D63"/>
                </a:solidFill>
              </a:rPr>
              <a:t>respond</a:t>
            </a:r>
            <a:r>
              <a:rPr lang="en" sz="900"/>
              <a:t> more sincerely to deliver your feeling to others?</a:t>
            </a:r>
          </a:p>
        </p:txBody>
      </p:sp>
      <p:sp>
        <p:nvSpPr>
          <p:cNvPr id="904" name="Shape 904"/>
          <p:cNvSpPr txBox="1">
            <a:spLocks noGrp="1"/>
          </p:cNvSpPr>
          <p:nvPr>
            <p:ph type="subTitle" idx="1"/>
          </p:nvPr>
        </p:nvSpPr>
        <p:spPr>
          <a:xfrm>
            <a:off x="4702825" y="3340300"/>
            <a:ext cx="1812000" cy="792600"/>
          </a:xfrm>
          <a:prstGeom prst="rect">
            <a:avLst/>
          </a:prstGeom>
        </p:spPr>
        <p:txBody>
          <a:bodyPr lIns="91425" tIns="91425" rIns="91425" bIns="91425" anchor="t" anchorCtr="0">
            <a:noAutofit/>
          </a:bodyPr>
          <a:lstStyle/>
          <a:p>
            <a:pPr lvl="0" rtl="0">
              <a:spcBef>
                <a:spcPts val="0"/>
              </a:spcBef>
              <a:buNone/>
            </a:pPr>
            <a:r>
              <a:rPr lang="en" sz="900"/>
              <a:t>How do you want to </a:t>
            </a:r>
            <a:r>
              <a:rPr lang="en" sz="900">
                <a:solidFill>
                  <a:srgbClr val="E91D63"/>
                </a:solidFill>
              </a:rPr>
              <a:t>manage your data</a:t>
            </a:r>
            <a:r>
              <a:rPr lang="en" sz="900"/>
              <a:t> in a flexible way?</a:t>
            </a:r>
          </a:p>
          <a:p>
            <a:pPr lvl="0" rtl="0">
              <a:spcBef>
                <a:spcPts val="0"/>
              </a:spcBef>
              <a:buNone/>
            </a:pPr>
            <a:r>
              <a:rPr lang="en" sz="900"/>
              <a:t>(offline, online storage-sharing, virtual space)</a:t>
            </a:r>
          </a:p>
        </p:txBody>
      </p:sp>
      <p:sp>
        <p:nvSpPr>
          <p:cNvPr id="905" name="Shape 905"/>
          <p:cNvSpPr txBox="1">
            <a:spLocks noGrp="1"/>
          </p:cNvSpPr>
          <p:nvPr>
            <p:ph type="subTitle" idx="1"/>
          </p:nvPr>
        </p:nvSpPr>
        <p:spPr>
          <a:xfrm>
            <a:off x="6633150" y="3340300"/>
            <a:ext cx="1812000" cy="762300"/>
          </a:xfrm>
          <a:prstGeom prst="rect">
            <a:avLst/>
          </a:prstGeom>
        </p:spPr>
        <p:txBody>
          <a:bodyPr lIns="91425" tIns="91425" rIns="91425" bIns="91425" anchor="t" anchorCtr="0">
            <a:noAutofit/>
          </a:bodyPr>
          <a:lstStyle/>
          <a:p>
            <a:pPr lvl="0" rtl="0">
              <a:spcBef>
                <a:spcPts val="0"/>
              </a:spcBef>
              <a:buNone/>
            </a:pPr>
            <a:r>
              <a:rPr lang="en" sz="900"/>
              <a:t>How do you expand your network and </a:t>
            </a:r>
            <a:r>
              <a:rPr lang="en" sz="900">
                <a:solidFill>
                  <a:srgbClr val="E91D63"/>
                </a:solidFill>
              </a:rPr>
              <a:t>build strong relationship</a:t>
            </a:r>
            <a:r>
              <a:rPr lang="en" sz="900"/>
              <a:t>?</a:t>
            </a:r>
          </a:p>
        </p:txBody>
      </p:sp>
      <p:sp>
        <p:nvSpPr>
          <p:cNvPr id="906" name="Shape 906"/>
          <p:cNvSpPr txBox="1">
            <a:spLocks noGrp="1"/>
          </p:cNvSpPr>
          <p:nvPr>
            <p:ph type="subTitle" idx="1"/>
          </p:nvPr>
        </p:nvSpPr>
        <p:spPr>
          <a:xfrm>
            <a:off x="497225" y="523450"/>
            <a:ext cx="2843400" cy="467400"/>
          </a:xfrm>
          <a:prstGeom prst="rect">
            <a:avLst/>
          </a:prstGeom>
        </p:spPr>
        <p:txBody>
          <a:bodyPr lIns="91425" tIns="91425" rIns="91425" bIns="91425" anchor="t" anchorCtr="0">
            <a:noAutofit/>
          </a:bodyPr>
          <a:lstStyle/>
          <a:p>
            <a:pPr lvl="0" algn="l" rtl="0">
              <a:spcBef>
                <a:spcPts val="0"/>
              </a:spcBef>
              <a:buNone/>
            </a:pPr>
            <a:r>
              <a:rPr lang="en" sz="1400">
                <a:latin typeface="Bree Serif"/>
                <a:ea typeface="Bree Serif"/>
                <a:cs typeface="Bree Serif"/>
                <a:sym typeface="Bree Serif"/>
              </a:rPr>
              <a:t>Workshop</a:t>
            </a:r>
          </a:p>
        </p:txBody>
      </p:sp>
      <p:sp>
        <p:nvSpPr>
          <p:cNvPr id="907" name="Shape 90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
        <p:nvSpPr>
          <p:cNvPr id="908" name="Shape 908"/>
          <p:cNvSpPr txBox="1">
            <a:spLocks noGrp="1"/>
          </p:cNvSpPr>
          <p:nvPr>
            <p:ph type="body" idx="4294967295"/>
          </p:nvPr>
        </p:nvSpPr>
        <p:spPr>
          <a:xfrm>
            <a:off x="1780850" y="592100"/>
            <a:ext cx="4003500" cy="646800"/>
          </a:xfrm>
          <a:prstGeom prst="rect">
            <a:avLst/>
          </a:prstGeom>
        </p:spPr>
        <p:txBody>
          <a:bodyPr lIns="91425" tIns="91425" rIns="91425" bIns="91425" anchor="t" anchorCtr="0">
            <a:noAutofit/>
          </a:bodyPr>
          <a:lstStyle/>
          <a:p>
            <a:pPr lvl="0" rtl="0">
              <a:spcBef>
                <a:spcPts val="0"/>
              </a:spcBef>
              <a:spcAft>
                <a:spcPts val="0"/>
              </a:spcAft>
              <a:buNone/>
            </a:pPr>
            <a:r>
              <a:rPr lang="en" sz="1000">
                <a:solidFill>
                  <a:srgbClr val="434343"/>
                </a:solidFill>
                <a:latin typeface="Roboto"/>
                <a:ea typeface="Roboto"/>
                <a:cs typeface="Roboto"/>
                <a:sym typeface="Roboto"/>
              </a:rPr>
              <a:t>We have done a brainstorm workshop based on four personas we conclude from previous research. We gather people into two groups and let people generate solutions and ideas for those four users.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pic>
        <p:nvPicPr>
          <p:cNvPr id="913" name="Shape 913"/>
          <p:cNvPicPr preferRelativeResize="0"/>
          <p:nvPr/>
        </p:nvPicPr>
        <p:blipFill>
          <a:blip r:embed="rId3">
            <a:alphaModFix/>
          </a:blip>
          <a:stretch>
            <a:fillRect/>
          </a:stretch>
        </p:blipFill>
        <p:spPr>
          <a:xfrm>
            <a:off x="4157325" y="1333475"/>
            <a:ext cx="4681874" cy="3570023"/>
          </a:xfrm>
          <a:prstGeom prst="rect">
            <a:avLst/>
          </a:prstGeom>
          <a:noFill/>
          <a:ln>
            <a:noFill/>
          </a:ln>
        </p:spPr>
      </p:pic>
      <p:sp>
        <p:nvSpPr>
          <p:cNvPr id="914" name="Shape 914"/>
          <p:cNvSpPr txBox="1"/>
          <p:nvPr/>
        </p:nvSpPr>
        <p:spPr>
          <a:xfrm>
            <a:off x="4808050" y="1397700"/>
            <a:ext cx="4031400" cy="3505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73333"/>
              <a:buFont typeface="Arial"/>
              <a:buNone/>
            </a:pPr>
            <a:r>
              <a:rPr lang="en" sz="1500">
                <a:solidFill>
                  <a:srgbClr val="666666"/>
                </a:solidFill>
                <a:latin typeface="Calibri"/>
                <a:ea typeface="Calibri"/>
                <a:cs typeface="Calibri"/>
                <a:sym typeface="Calibri"/>
              </a:rPr>
              <a:t>I am an ID student from Japan. A few days ago I announced on facebook that I just engaged with my fiance! Many family members and friends who live in Japan posted text messages for celebrating us. </a:t>
            </a:r>
          </a:p>
          <a:p>
            <a:pPr lvl="0" rtl="0">
              <a:lnSpc>
                <a:spcPct val="115000"/>
              </a:lnSpc>
              <a:spcBef>
                <a:spcPts val="0"/>
              </a:spcBef>
              <a:buClr>
                <a:schemeClr val="dk1"/>
              </a:buClr>
              <a:buFont typeface="Arial"/>
              <a:buNone/>
            </a:pPr>
            <a:endParaRPr sz="1500">
              <a:solidFill>
                <a:srgbClr val="666666"/>
              </a:solidFill>
              <a:latin typeface="Calibri"/>
              <a:ea typeface="Calibri"/>
              <a:cs typeface="Calibri"/>
              <a:sym typeface="Calibri"/>
            </a:endParaRPr>
          </a:p>
          <a:p>
            <a:pPr lvl="0" rtl="0">
              <a:lnSpc>
                <a:spcPct val="115000"/>
              </a:lnSpc>
              <a:spcBef>
                <a:spcPts val="0"/>
              </a:spcBef>
              <a:buClr>
                <a:schemeClr val="dk1"/>
              </a:buClr>
              <a:buSzPct val="73333"/>
              <a:buFont typeface="Arial"/>
              <a:buNone/>
            </a:pPr>
            <a:r>
              <a:rPr lang="en" sz="1500">
                <a:solidFill>
                  <a:srgbClr val="666666"/>
                </a:solidFill>
                <a:latin typeface="Calibri"/>
                <a:ea typeface="Calibri"/>
                <a:cs typeface="Calibri"/>
                <a:sym typeface="Calibri"/>
              </a:rPr>
              <a:t>However, I cannot feel their </a:t>
            </a:r>
            <a:r>
              <a:rPr lang="en" sz="1500">
                <a:solidFill>
                  <a:srgbClr val="E91D63"/>
                </a:solidFill>
                <a:latin typeface="Calibri"/>
                <a:ea typeface="Calibri"/>
                <a:cs typeface="Calibri"/>
                <a:sym typeface="Calibri"/>
              </a:rPr>
              <a:t>heartfelt congratulations</a:t>
            </a:r>
            <a:r>
              <a:rPr lang="en" sz="1500">
                <a:solidFill>
                  <a:srgbClr val="666666"/>
                </a:solidFill>
                <a:latin typeface="Calibri"/>
                <a:ea typeface="Calibri"/>
                <a:cs typeface="Calibri"/>
                <a:sym typeface="Calibri"/>
              </a:rPr>
              <a:t> stronger than I hear their responses face-to-face or talk on the phone. Because there is </a:t>
            </a:r>
            <a:r>
              <a:rPr lang="en" sz="1500">
                <a:solidFill>
                  <a:srgbClr val="E91D63"/>
                </a:solidFill>
                <a:latin typeface="Calibri"/>
                <a:ea typeface="Calibri"/>
                <a:cs typeface="Calibri"/>
                <a:sym typeface="Calibri"/>
              </a:rPr>
              <a:t>14-hour time difference</a:t>
            </a:r>
            <a:r>
              <a:rPr lang="en" sz="1500">
                <a:solidFill>
                  <a:srgbClr val="666666"/>
                </a:solidFill>
                <a:latin typeface="Calibri"/>
                <a:ea typeface="Calibri"/>
                <a:cs typeface="Calibri"/>
                <a:sym typeface="Calibri"/>
              </a:rPr>
              <a:t> between Chicago and Japan, telephone is not the option. </a:t>
            </a:r>
          </a:p>
        </p:txBody>
      </p:sp>
      <p:sp>
        <p:nvSpPr>
          <p:cNvPr id="915" name="Shape 915"/>
          <p:cNvSpPr txBox="1">
            <a:spLocks noGrp="1"/>
          </p:cNvSpPr>
          <p:nvPr>
            <p:ph type="title"/>
          </p:nvPr>
        </p:nvSpPr>
        <p:spPr>
          <a:xfrm>
            <a:off x="4726075" y="699400"/>
            <a:ext cx="3144000" cy="612900"/>
          </a:xfrm>
          <a:prstGeom prst="rect">
            <a:avLst/>
          </a:prstGeom>
        </p:spPr>
        <p:txBody>
          <a:bodyPr lIns="91425" tIns="91425" rIns="91425" bIns="91425" anchor="b" anchorCtr="0">
            <a:noAutofit/>
          </a:bodyPr>
          <a:lstStyle/>
          <a:p>
            <a:pPr lvl="0" rtl="0">
              <a:spcBef>
                <a:spcPts val="0"/>
              </a:spcBef>
              <a:buNone/>
            </a:pPr>
            <a:r>
              <a:rPr lang="en" sz="2400" b="0">
                <a:solidFill>
                  <a:srgbClr val="434343"/>
                </a:solidFill>
                <a:latin typeface="Bree Serif"/>
                <a:ea typeface="Bree Serif"/>
                <a:cs typeface="Bree Serif"/>
                <a:sym typeface="Bree Serif"/>
              </a:rPr>
              <a:t>Person who seeks sincere response</a:t>
            </a:r>
          </a:p>
        </p:txBody>
      </p:sp>
      <p:pic>
        <p:nvPicPr>
          <p:cNvPr id="916" name="Shape 916"/>
          <p:cNvPicPr preferRelativeResize="0"/>
          <p:nvPr/>
        </p:nvPicPr>
        <p:blipFill rotWithShape="1">
          <a:blip r:embed="rId4">
            <a:alphaModFix amt="50000"/>
          </a:blip>
          <a:srcRect r="62710"/>
          <a:stretch/>
        </p:blipFill>
        <p:spPr>
          <a:xfrm>
            <a:off x="631775" y="923925"/>
            <a:ext cx="1420725" cy="3295650"/>
          </a:xfrm>
          <a:prstGeom prst="rect">
            <a:avLst/>
          </a:prstGeom>
          <a:noFill/>
          <a:ln>
            <a:noFill/>
          </a:ln>
        </p:spPr>
      </p:pic>
      <p:pic>
        <p:nvPicPr>
          <p:cNvPr id="917" name="Shape 917"/>
          <p:cNvPicPr preferRelativeResize="0"/>
          <p:nvPr/>
        </p:nvPicPr>
        <p:blipFill rotWithShape="1">
          <a:blip r:embed="rId5">
            <a:alphaModFix/>
          </a:blip>
          <a:srcRect l="36012"/>
          <a:stretch/>
        </p:blipFill>
        <p:spPr>
          <a:xfrm>
            <a:off x="1976300" y="910375"/>
            <a:ext cx="2437900" cy="3295650"/>
          </a:xfrm>
          <a:prstGeom prst="rect">
            <a:avLst/>
          </a:prstGeom>
          <a:noFill/>
          <a:ln>
            <a:noFill/>
          </a:ln>
        </p:spPr>
      </p:pic>
      <p:sp>
        <p:nvSpPr>
          <p:cNvPr id="918" name="Shape 918"/>
          <p:cNvSpPr txBox="1"/>
          <p:nvPr/>
        </p:nvSpPr>
        <p:spPr>
          <a:xfrm>
            <a:off x="109525" y="-52925"/>
            <a:ext cx="3000000" cy="766500"/>
          </a:xfrm>
          <a:prstGeom prst="rect">
            <a:avLst/>
          </a:prstGeom>
          <a:noFill/>
          <a:ln>
            <a:noFill/>
          </a:ln>
        </p:spPr>
        <p:txBody>
          <a:bodyPr lIns="91425" tIns="91425" rIns="91425" bIns="91425" anchor="ctr" anchorCtr="0">
            <a:noAutofit/>
          </a:bodyPr>
          <a:lstStyle/>
          <a:p>
            <a:pPr lvl="0" rtl="0">
              <a:spcBef>
                <a:spcPts val="0"/>
              </a:spcBef>
              <a:buNone/>
            </a:pPr>
            <a:r>
              <a:rPr lang="en" sz="1800">
                <a:solidFill>
                  <a:srgbClr val="434343"/>
                </a:solidFill>
                <a:latin typeface="Bree Serif"/>
                <a:ea typeface="Bree Serif"/>
                <a:cs typeface="Bree Serif"/>
                <a:sym typeface="Bree Serif"/>
              </a:rPr>
              <a:t>1. Ken</a:t>
            </a:r>
          </a:p>
        </p:txBody>
      </p:sp>
      <p:sp>
        <p:nvSpPr>
          <p:cNvPr id="919" name="Shape 919"/>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Shape 924"/>
          <p:cNvPicPr preferRelativeResize="0"/>
          <p:nvPr/>
        </p:nvPicPr>
        <p:blipFill>
          <a:blip r:embed="rId3">
            <a:alphaModFix/>
          </a:blip>
          <a:stretch>
            <a:fillRect/>
          </a:stretch>
        </p:blipFill>
        <p:spPr>
          <a:xfrm>
            <a:off x="0" y="574961"/>
            <a:ext cx="4344045" cy="4203925"/>
          </a:xfrm>
          <a:prstGeom prst="rect">
            <a:avLst/>
          </a:prstGeom>
          <a:noFill/>
          <a:ln>
            <a:noFill/>
          </a:ln>
        </p:spPr>
      </p:pic>
      <p:pic>
        <p:nvPicPr>
          <p:cNvPr id="925" name="Shape 925"/>
          <p:cNvPicPr preferRelativeResize="0"/>
          <p:nvPr/>
        </p:nvPicPr>
        <p:blipFill>
          <a:blip r:embed="rId4">
            <a:alphaModFix/>
          </a:blip>
          <a:stretch>
            <a:fillRect/>
          </a:stretch>
        </p:blipFill>
        <p:spPr>
          <a:xfrm>
            <a:off x="4157325" y="1333475"/>
            <a:ext cx="4681874" cy="3570023"/>
          </a:xfrm>
          <a:prstGeom prst="rect">
            <a:avLst/>
          </a:prstGeom>
          <a:noFill/>
          <a:ln>
            <a:noFill/>
          </a:ln>
        </p:spPr>
      </p:pic>
      <p:sp>
        <p:nvSpPr>
          <p:cNvPr id="926" name="Shape 926"/>
          <p:cNvSpPr txBox="1"/>
          <p:nvPr/>
        </p:nvSpPr>
        <p:spPr>
          <a:xfrm>
            <a:off x="4864675" y="1531875"/>
            <a:ext cx="3834600" cy="3030600"/>
          </a:xfrm>
          <a:prstGeom prst="rect">
            <a:avLst/>
          </a:prstGeom>
          <a:noFill/>
          <a:ln>
            <a:noFill/>
          </a:ln>
        </p:spPr>
        <p:txBody>
          <a:bodyPr lIns="91425" tIns="91425" rIns="91425" bIns="91425" anchor="ctr" anchorCtr="0">
            <a:noAutofit/>
          </a:bodyPr>
          <a:lstStyle/>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I recently moved into Chicago from Germany. Most of friends are living abroad. We often made a schedule to talk about what you are doing. </a:t>
            </a:r>
          </a:p>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 </a:t>
            </a:r>
          </a:p>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At that time, I feel more close to my friend when I have meal with my friend while talking with her. Or sometimes, we talked about our memories seeing traveling pictures over the phone. </a:t>
            </a:r>
          </a:p>
          <a:p>
            <a:pPr lvl="0" rtl="0">
              <a:spcBef>
                <a:spcPts val="0"/>
              </a:spcBef>
              <a:buClr>
                <a:schemeClr val="dk1"/>
              </a:buClr>
              <a:buFont typeface="Arial"/>
              <a:buNone/>
            </a:pPr>
            <a:endParaRPr sz="1500">
              <a:solidFill>
                <a:srgbClr val="666666"/>
              </a:solidFill>
              <a:latin typeface="Calibri"/>
              <a:ea typeface="Calibri"/>
              <a:cs typeface="Calibri"/>
              <a:sym typeface="Calibri"/>
            </a:endParaRPr>
          </a:p>
          <a:p>
            <a:pPr lvl="0" rtl="0">
              <a:spcBef>
                <a:spcPts val="0"/>
              </a:spcBef>
              <a:buClr>
                <a:schemeClr val="dk1"/>
              </a:buClr>
              <a:buSzPct val="73333"/>
              <a:buFont typeface="Arial"/>
              <a:buNone/>
            </a:pPr>
            <a:r>
              <a:rPr lang="en" sz="1500">
                <a:solidFill>
                  <a:srgbClr val="666666"/>
                </a:solidFill>
                <a:latin typeface="Calibri"/>
                <a:ea typeface="Calibri"/>
                <a:cs typeface="Calibri"/>
                <a:sym typeface="Calibri"/>
              </a:rPr>
              <a:t>Just talking is not enough for me to </a:t>
            </a:r>
            <a:r>
              <a:rPr lang="en" sz="1500">
                <a:solidFill>
                  <a:srgbClr val="E91D63"/>
                </a:solidFill>
                <a:latin typeface="Calibri"/>
                <a:ea typeface="Calibri"/>
                <a:cs typeface="Calibri"/>
                <a:sym typeface="Calibri"/>
              </a:rPr>
              <a:t>keep in touch with</a:t>
            </a:r>
            <a:r>
              <a:rPr lang="en" sz="1500">
                <a:solidFill>
                  <a:srgbClr val="666666"/>
                </a:solidFill>
                <a:latin typeface="Calibri"/>
                <a:ea typeface="Calibri"/>
                <a:cs typeface="Calibri"/>
                <a:sym typeface="Calibri"/>
              </a:rPr>
              <a:t> my friends and become </a:t>
            </a:r>
            <a:r>
              <a:rPr lang="en" sz="1500">
                <a:solidFill>
                  <a:srgbClr val="E91D63"/>
                </a:solidFill>
                <a:latin typeface="Calibri"/>
                <a:ea typeface="Calibri"/>
                <a:cs typeface="Calibri"/>
                <a:sym typeface="Calibri"/>
              </a:rPr>
              <a:t>more close with</a:t>
            </a:r>
            <a:r>
              <a:rPr lang="en" sz="1500">
                <a:solidFill>
                  <a:srgbClr val="666666"/>
                </a:solidFill>
                <a:latin typeface="Calibri"/>
                <a:ea typeface="Calibri"/>
                <a:cs typeface="Calibri"/>
                <a:sym typeface="Calibri"/>
              </a:rPr>
              <a:t> them. </a:t>
            </a:r>
          </a:p>
        </p:txBody>
      </p:sp>
      <p:sp>
        <p:nvSpPr>
          <p:cNvPr id="927" name="Shape 927"/>
          <p:cNvSpPr txBox="1"/>
          <p:nvPr/>
        </p:nvSpPr>
        <p:spPr>
          <a:xfrm>
            <a:off x="109525" y="-52925"/>
            <a:ext cx="3000000" cy="766500"/>
          </a:xfrm>
          <a:prstGeom prst="rect">
            <a:avLst/>
          </a:prstGeom>
          <a:noFill/>
          <a:ln>
            <a:noFill/>
          </a:ln>
        </p:spPr>
        <p:txBody>
          <a:bodyPr lIns="91425" tIns="91425" rIns="91425" bIns="91425" anchor="ctr" anchorCtr="0">
            <a:noAutofit/>
          </a:bodyPr>
          <a:lstStyle/>
          <a:p>
            <a:pPr lvl="0" rtl="0">
              <a:spcBef>
                <a:spcPts val="0"/>
              </a:spcBef>
              <a:buNone/>
            </a:pPr>
            <a:r>
              <a:rPr lang="en" sz="1800">
                <a:solidFill>
                  <a:srgbClr val="434343"/>
                </a:solidFill>
                <a:latin typeface="Bree Serif"/>
                <a:ea typeface="Bree Serif"/>
                <a:cs typeface="Bree Serif"/>
                <a:sym typeface="Bree Serif"/>
              </a:rPr>
              <a:t>2. Karolina</a:t>
            </a:r>
          </a:p>
        </p:txBody>
      </p:sp>
      <p:sp>
        <p:nvSpPr>
          <p:cNvPr id="928" name="Shape 928"/>
          <p:cNvSpPr txBox="1">
            <a:spLocks noGrp="1"/>
          </p:cNvSpPr>
          <p:nvPr>
            <p:ph type="title"/>
          </p:nvPr>
        </p:nvSpPr>
        <p:spPr>
          <a:xfrm>
            <a:off x="4864675" y="699400"/>
            <a:ext cx="4728300" cy="612900"/>
          </a:xfrm>
          <a:prstGeom prst="rect">
            <a:avLst/>
          </a:prstGeom>
        </p:spPr>
        <p:txBody>
          <a:bodyPr lIns="91425" tIns="91425" rIns="91425" bIns="91425" anchor="b" anchorCtr="0">
            <a:noAutofit/>
          </a:bodyPr>
          <a:lstStyle/>
          <a:p>
            <a:pPr lvl="0" rtl="0">
              <a:spcBef>
                <a:spcPts val="0"/>
              </a:spcBef>
              <a:buNone/>
            </a:pPr>
            <a:r>
              <a:rPr lang="en" sz="2000" b="0">
                <a:solidFill>
                  <a:srgbClr val="434343"/>
                </a:solidFill>
                <a:latin typeface="Bree Serif"/>
                <a:ea typeface="Bree Serif"/>
                <a:cs typeface="Bree Serif"/>
                <a:sym typeface="Bree Serif"/>
              </a:rPr>
              <a:t>Person who eagers for real time connection with intimate friends</a:t>
            </a:r>
          </a:p>
        </p:txBody>
      </p:sp>
      <p:sp>
        <p:nvSpPr>
          <p:cNvPr id="929" name="Shape 929"/>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descr="4.png"/>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id="182" name="Shape 182" descr="3.png"/>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id="183" name="Shape 183" descr="2.png"/>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id="184" name="Shape 184" descr="1.png"/>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85" name="Shape 185"/>
          <p:cNvSpPr txBox="1"/>
          <p:nvPr/>
        </p:nvSpPr>
        <p:spPr>
          <a:xfrm>
            <a:off x="311700" y="591075"/>
            <a:ext cx="18969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86" name="Shape 186"/>
          <p:cNvSpPr txBox="1"/>
          <p:nvPr/>
        </p:nvSpPr>
        <p:spPr>
          <a:xfrm>
            <a:off x="185375" y="2029050"/>
            <a:ext cx="2134500" cy="2158200"/>
          </a:xfrm>
          <a:prstGeom prst="rect">
            <a:avLst/>
          </a:prstGeom>
          <a:noFill/>
          <a:ln>
            <a:noFill/>
          </a:ln>
        </p:spPr>
        <p:txBody>
          <a:bodyPr lIns="91425" tIns="91425" rIns="91425" bIns="91425" anchor="t" anchorCtr="0">
            <a:noAutofit/>
          </a:bodyPr>
          <a:lstStyle/>
          <a:p>
            <a:pPr lvl="0">
              <a:spcBef>
                <a:spcPts val="0"/>
              </a:spcBef>
              <a:buNone/>
            </a:pPr>
            <a:r>
              <a:rPr lang="en" sz="1200">
                <a:solidFill>
                  <a:srgbClr val="434343"/>
                </a:solidFill>
                <a:latin typeface="Roboto"/>
                <a:ea typeface="Roboto"/>
                <a:cs typeface="Roboto"/>
                <a:sym typeface="Roboto"/>
              </a:rPr>
              <a:t>“I would prefer to do</a:t>
            </a:r>
            <a:r>
              <a:rPr lang="en" sz="1200">
                <a:solidFill>
                  <a:srgbClr val="3C78D8"/>
                </a:solidFill>
                <a:latin typeface="Roboto"/>
                <a:ea typeface="Roboto"/>
                <a:cs typeface="Roboto"/>
                <a:sym typeface="Roboto"/>
              </a:rPr>
              <a:t> </a:t>
            </a:r>
            <a:r>
              <a:rPr lang="en" sz="1200" b="1">
                <a:solidFill>
                  <a:srgbClr val="3C78D8"/>
                </a:solidFill>
                <a:latin typeface="Roboto"/>
                <a:ea typeface="Roboto"/>
                <a:cs typeface="Roboto"/>
                <a:sym typeface="Roboto"/>
              </a:rPr>
              <a:t>hug or gestures</a:t>
            </a:r>
            <a:r>
              <a:rPr lang="en" sz="1200">
                <a:solidFill>
                  <a:srgbClr val="434343"/>
                </a:solidFill>
                <a:latin typeface="Roboto"/>
                <a:ea typeface="Roboto"/>
                <a:cs typeface="Roboto"/>
                <a:sym typeface="Roboto"/>
              </a:rPr>
              <a:t>... in some situations (a loss of their family).”</a:t>
            </a:r>
          </a:p>
          <a:p>
            <a:pPr lv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sometimes </a:t>
            </a:r>
            <a:r>
              <a:rPr lang="en" sz="1200" b="1">
                <a:solidFill>
                  <a:srgbClr val="3C78D8"/>
                </a:solidFill>
                <a:latin typeface="Roboto"/>
                <a:ea typeface="Roboto"/>
                <a:cs typeface="Roboto"/>
                <a:sym typeface="Roboto"/>
              </a:rPr>
              <a:t>make a call</a:t>
            </a:r>
            <a:r>
              <a:rPr lang="en" sz="1200">
                <a:solidFill>
                  <a:srgbClr val="434343"/>
                </a:solidFill>
                <a:latin typeface="Roboto"/>
                <a:ea typeface="Roboto"/>
                <a:cs typeface="Roboto"/>
                <a:sym typeface="Roboto"/>
              </a:rPr>
              <a:t> about someone's post.”</a:t>
            </a:r>
          </a:p>
          <a:p>
            <a:pPr lvl="0">
              <a:spcBef>
                <a:spcPts val="0"/>
              </a:spcBef>
              <a:buNone/>
            </a:pP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 </a:t>
            </a:r>
            <a:r>
              <a:rPr lang="en" sz="1200" b="1">
                <a:solidFill>
                  <a:srgbClr val="3C78D8"/>
                </a:solidFill>
                <a:latin typeface="Roboto"/>
                <a:ea typeface="Roboto"/>
                <a:cs typeface="Roboto"/>
                <a:sym typeface="Roboto"/>
              </a:rPr>
              <a:t>explain more detailed stories</a:t>
            </a:r>
            <a:r>
              <a:rPr lang="en" sz="1200">
                <a:solidFill>
                  <a:srgbClr val="434343"/>
                </a:solidFill>
                <a:latin typeface="Roboto"/>
                <a:ea typeface="Roboto"/>
                <a:cs typeface="Roboto"/>
                <a:sym typeface="Roboto"/>
              </a:rPr>
              <a:t> by writing long articles with many photos.”</a:t>
            </a:r>
          </a:p>
        </p:txBody>
      </p:sp>
      <p:sp>
        <p:nvSpPr>
          <p:cNvPr id="187" name="Shape 18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188" name="Shape 188"/>
          <p:cNvSpPr txBox="1"/>
          <p:nvPr/>
        </p:nvSpPr>
        <p:spPr>
          <a:xfrm>
            <a:off x="2398262"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post some daily life experiences as a way of </a:t>
            </a:r>
            <a:r>
              <a:rPr lang="en" sz="1200" b="1">
                <a:solidFill>
                  <a:srgbClr val="3C78D8"/>
                </a:solidFill>
                <a:latin typeface="Roboto"/>
                <a:ea typeface="Roboto"/>
                <a:cs typeface="Roboto"/>
                <a:sym typeface="Roboto"/>
              </a:rPr>
              <a:t>communicating with people who I rarely meet</a:t>
            </a:r>
            <a:r>
              <a:rPr lang="en" sz="1200">
                <a:solidFill>
                  <a:srgbClr val="434343"/>
                </a:solidFill>
                <a:latin typeface="Roboto"/>
                <a:ea typeface="Roboto"/>
                <a:cs typeface="Roboto"/>
                <a:sym typeface="Roboto"/>
              </a:rPr>
              <a:t>.” </a:t>
            </a:r>
          </a:p>
          <a:p>
            <a:pPr lvl="0" rt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use a hashtag, #, to </a:t>
            </a:r>
            <a:r>
              <a:rPr lang="en" sz="1200" b="1">
                <a:solidFill>
                  <a:srgbClr val="3C78D8"/>
                </a:solidFill>
                <a:latin typeface="Roboto"/>
                <a:ea typeface="Roboto"/>
                <a:cs typeface="Roboto"/>
                <a:sym typeface="Roboto"/>
              </a:rPr>
              <a:t>find the person who might have same interests</a:t>
            </a:r>
            <a:r>
              <a:rPr lang="en" sz="1200">
                <a:solidFill>
                  <a:srgbClr val="434343"/>
                </a:solidFill>
                <a:latin typeface="Roboto"/>
                <a:ea typeface="Roboto"/>
                <a:cs typeface="Roboto"/>
                <a:sym typeface="Roboto"/>
              </a:rPr>
              <a:t>.”</a:t>
            </a:r>
          </a:p>
        </p:txBody>
      </p:sp>
      <p:sp>
        <p:nvSpPr>
          <p:cNvPr id="189" name="Shape 189"/>
          <p:cNvSpPr txBox="1"/>
          <p:nvPr/>
        </p:nvSpPr>
        <p:spPr>
          <a:xfrm>
            <a:off x="4611212" y="2029050"/>
            <a:ext cx="2134500" cy="22176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“FB is </a:t>
            </a:r>
            <a:r>
              <a:rPr lang="en" sz="1200" b="1">
                <a:solidFill>
                  <a:srgbClr val="3C78D8"/>
                </a:solidFill>
                <a:latin typeface="Roboto"/>
                <a:ea typeface="Roboto"/>
                <a:cs typeface="Roboto"/>
                <a:sym typeface="Roboto"/>
              </a:rPr>
              <a:t>for friends and family</a:t>
            </a:r>
            <a:r>
              <a:rPr lang="en" sz="1200">
                <a:solidFill>
                  <a:srgbClr val="434343"/>
                </a:solidFill>
                <a:latin typeface="Roboto"/>
                <a:ea typeface="Roboto"/>
                <a:cs typeface="Roboto"/>
                <a:sym typeface="Roboto"/>
              </a:rPr>
              <a:t>, not for the public.”</a:t>
            </a:r>
          </a:p>
          <a:p>
            <a:pPr lvl="0" rt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would post some photos </a:t>
            </a:r>
            <a:r>
              <a:rPr lang="en" sz="1200" b="1">
                <a:solidFill>
                  <a:srgbClr val="3C78D8"/>
                </a:solidFill>
                <a:latin typeface="Roboto"/>
                <a:ea typeface="Roboto"/>
                <a:cs typeface="Roboto"/>
                <a:sym typeface="Roboto"/>
              </a:rPr>
              <a:t>in a invisible way</a:t>
            </a:r>
            <a:r>
              <a:rPr lang="en" sz="1200">
                <a:solidFill>
                  <a:srgbClr val="434343"/>
                </a:solidFill>
                <a:latin typeface="Roboto"/>
                <a:ea typeface="Roboto"/>
                <a:cs typeface="Roboto"/>
                <a:sym typeface="Roboto"/>
              </a:rPr>
              <a:t>, or in my own group chatting.” </a:t>
            </a:r>
          </a:p>
          <a:p>
            <a:pPr lvl="0" rtl="0">
              <a:spcBef>
                <a:spcPts val="0"/>
              </a:spcBef>
              <a:buNone/>
            </a:pP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 I prefer multifunctional platforms because I can easily </a:t>
            </a:r>
            <a:r>
              <a:rPr lang="en" sz="1200" b="1">
                <a:solidFill>
                  <a:srgbClr val="3C78D8"/>
                </a:solidFill>
                <a:latin typeface="Roboto"/>
                <a:ea typeface="Roboto"/>
                <a:cs typeface="Roboto"/>
                <a:sym typeface="Roboto"/>
              </a:rPr>
              <a:t>categorize</a:t>
            </a:r>
            <a:r>
              <a:rPr lang="en" sz="1200">
                <a:solidFill>
                  <a:srgbClr val="434343"/>
                </a:solidFill>
                <a:latin typeface="Roboto"/>
                <a:ea typeface="Roboto"/>
                <a:cs typeface="Roboto"/>
                <a:sym typeface="Roboto"/>
              </a:rPr>
              <a:t> things.”</a:t>
            </a:r>
          </a:p>
        </p:txBody>
      </p:sp>
      <p:sp>
        <p:nvSpPr>
          <p:cNvPr id="190" name="Shape 190"/>
          <p:cNvSpPr txBox="1"/>
          <p:nvPr/>
        </p:nvSpPr>
        <p:spPr>
          <a:xfrm>
            <a:off x="6824187" y="2029050"/>
            <a:ext cx="2134500" cy="221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want to talk with my friends through a</a:t>
            </a:r>
            <a:r>
              <a:rPr lang="en" sz="1200">
                <a:solidFill>
                  <a:srgbClr val="E91D63"/>
                </a:solidFill>
                <a:latin typeface="Roboto"/>
                <a:ea typeface="Roboto"/>
                <a:cs typeface="Roboto"/>
                <a:sym typeface="Roboto"/>
              </a:rPr>
              <a:t> </a:t>
            </a:r>
            <a:r>
              <a:rPr lang="en" sz="1200" b="1">
                <a:solidFill>
                  <a:srgbClr val="3C78D8"/>
                </a:solidFill>
                <a:latin typeface="Roboto"/>
                <a:ea typeface="Roboto"/>
                <a:cs typeface="Roboto"/>
                <a:sym typeface="Roboto"/>
              </a:rPr>
              <a:t>Facetime video while having a meal</a:t>
            </a:r>
            <a:r>
              <a:rPr lang="en" sz="1200">
                <a:solidFill>
                  <a:srgbClr val="434343"/>
                </a:solidFill>
                <a:latin typeface="Roboto"/>
                <a:ea typeface="Roboto"/>
                <a:cs typeface="Roboto"/>
                <a:sym typeface="Roboto"/>
              </a:rPr>
              <a:t> because I feel more become close to my friends.”</a:t>
            </a:r>
          </a:p>
          <a:p>
            <a:pPr lvl="0" rtl="0">
              <a:spcBef>
                <a:spcPts val="0"/>
              </a:spcBef>
              <a:buNone/>
            </a:pP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“Mostly, I use a phone to talk with my parents about their news but, when we need to make an important decision for our family, </a:t>
            </a:r>
            <a:r>
              <a:rPr lang="en" sz="1200" b="1">
                <a:solidFill>
                  <a:srgbClr val="3C78D8"/>
                </a:solidFill>
                <a:latin typeface="Roboto"/>
                <a:ea typeface="Roboto"/>
                <a:cs typeface="Roboto"/>
                <a:sym typeface="Roboto"/>
              </a:rPr>
              <a:t>we tried to connect to all family members</a:t>
            </a:r>
            <a:r>
              <a:rPr lang="en" sz="1200">
                <a:solidFill>
                  <a:srgbClr val="434343"/>
                </a:solidFill>
                <a:latin typeface="Roboto"/>
                <a:ea typeface="Roboto"/>
                <a:cs typeface="Roboto"/>
                <a:sym typeface="Roboto"/>
              </a:rPr>
              <a:t>. It feels like a talking with my family in the living room.”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934" name="Shape 934"/>
          <p:cNvPicPr preferRelativeResize="0"/>
          <p:nvPr/>
        </p:nvPicPr>
        <p:blipFill>
          <a:blip r:embed="rId3">
            <a:alphaModFix/>
          </a:blip>
          <a:stretch>
            <a:fillRect/>
          </a:stretch>
        </p:blipFill>
        <p:spPr>
          <a:xfrm>
            <a:off x="790075" y="816249"/>
            <a:ext cx="4119250" cy="4045075"/>
          </a:xfrm>
          <a:prstGeom prst="rect">
            <a:avLst/>
          </a:prstGeom>
          <a:noFill/>
          <a:ln>
            <a:noFill/>
          </a:ln>
        </p:spPr>
      </p:pic>
      <p:pic>
        <p:nvPicPr>
          <p:cNvPr id="935" name="Shape 935"/>
          <p:cNvPicPr preferRelativeResize="0"/>
          <p:nvPr/>
        </p:nvPicPr>
        <p:blipFill>
          <a:blip r:embed="rId4">
            <a:alphaModFix/>
          </a:blip>
          <a:stretch>
            <a:fillRect/>
          </a:stretch>
        </p:blipFill>
        <p:spPr>
          <a:xfrm>
            <a:off x="4157325" y="1333475"/>
            <a:ext cx="4681874" cy="3570023"/>
          </a:xfrm>
          <a:prstGeom prst="rect">
            <a:avLst/>
          </a:prstGeom>
          <a:noFill/>
          <a:ln>
            <a:noFill/>
          </a:ln>
        </p:spPr>
      </p:pic>
      <p:sp>
        <p:nvSpPr>
          <p:cNvPr id="936" name="Shape 936"/>
          <p:cNvSpPr txBox="1"/>
          <p:nvPr/>
        </p:nvSpPr>
        <p:spPr>
          <a:xfrm>
            <a:off x="4864675" y="1610150"/>
            <a:ext cx="3856800" cy="3101400"/>
          </a:xfrm>
          <a:prstGeom prst="rect">
            <a:avLst/>
          </a:prstGeom>
          <a:noFill/>
          <a:ln>
            <a:noFill/>
          </a:ln>
        </p:spPr>
        <p:txBody>
          <a:bodyPr lIns="91425" tIns="91425" rIns="91425" bIns="91425" anchor="ctr" anchorCtr="0">
            <a:noAutofit/>
          </a:bodyPr>
          <a:lstStyle/>
          <a:p>
            <a:pPr lvl="0" rtl="0">
              <a:spcBef>
                <a:spcPts val="0"/>
              </a:spcBef>
              <a:buNone/>
            </a:pPr>
            <a:r>
              <a:rPr lang="en" sz="1500">
                <a:solidFill>
                  <a:srgbClr val="666666"/>
                </a:solidFill>
                <a:latin typeface="Calibri"/>
                <a:ea typeface="Calibri"/>
                <a:cs typeface="Calibri"/>
                <a:sym typeface="Calibri"/>
              </a:rPr>
              <a:t>I am a girl who post pics and words on social media nearly everyday. I am not a selfie psych, nor a social butterfly. I just like to </a:t>
            </a:r>
            <a:r>
              <a:rPr lang="en" sz="1500">
                <a:solidFill>
                  <a:srgbClr val="E91D63"/>
                </a:solidFill>
                <a:latin typeface="Calibri"/>
                <a:ea typeface="Calibri"/>
                <a:cs typeface="Calibri"/>
                <a:sym typeface="Calibri"/>
              </a:rPr>
              <a:t>keep records and share with friends on daily things</a:t>
            </a:r>
            <a:r>
              <a:rPr lang="en" sz="1500">
                <a:solidFill>
                  <a:srgbClr val="666666"/>
                </a:solidFill>
                <a:latin typeface="Calibri"/>
                <a:ea typeface="Calibri"/>
                <a:cs typeface="Calibri"/>
                <a:sym typeface="Calibri"/>
              </a:rPr>
              <a:t> which are memorable for me. Cuisines, parties, views, exercises. I really wanna make it like a diary which I would look back from time to time.</a:t>
            </a:r>
          </a:p>
          <a:p>
            <a:pPr lvl="0" rtl="0">
              <a:spcBef>
                <a:spcPts val="0"/>
              </a:spcBef>
              <a:buNone/>
            </a:pPr>
            <a:endParaRPr sz="1500">
              <a:solidFill>
                <a:srgbClr val="666666"/>
              </a:solidFill>
              <a:latin typeface="Calibri"/>
              <a:ea typeface="Calibri"/>
              <a:cs typeface="Calibri"/>
              <a:sym typeface="Calibri"/>
            </a:endParaRPr>
          </a:p>
          <a:p>
            <a:pPr lvl="0" rtl="0">
              <a:spcBef>
                <a:spcPts val="0"/>
              </a:spcBef>
              <a:buNone/>
            </a:pPr>
            <a:r>
              <a:rPr lang="en" sz="1500">
                <a:solidFill>
                  <a:srgbClr val="666666"/>
                </a:solidFill>
                <a:latin typeface="Calibri"/>
                <a:ea typeface="Calibri"/>
                <a:cs typeface="Calibri"/>
                <a:sym typeface="Calibri"/>
              </a:rPr>
              <a:t>And by the way, I post different contents on different platforms. For example, FB is much more like a personal space for me than Twitter. Sometimes I would also set up </a:t>
            </a:r>
            <a:r>
              <a:rPr lang="en" sz="1500">
                <a:solidFill>
                  <a:srgbClr val="E91D63"/>
                </a:solidFill>
                <a:latin typeface="Calibri"/>
                <a:ea typeface="Calibri"/>
                <a:cs typeface="Calibri"/>
                <a:sym typeface="Calibri"/>
              </a:rPr>
              <a:t>visibility setting</a:t>
            </a:r>
            <a:r>
              <a:rPr lang="en" sz="1500">
                <a:solidFill>
                  <a:srgbClr val="666666"/>
                </a:solidFill>
                <a:latin typeface="Calibri"/>
                <a:ea typeface="Calibri"/>
                <a:cs typeface="Calibri"/>
                <a:sym typeface="Calibri"/>
              </a:rPr>
              <a:t> according to contents, which is kind of an extra work for me.</a:t>
            </a:r>
          </a:p>
          <a:p>
            <a:pPr lvl="0" rtl="0">
              <a:spcBef>
                <a:spcPts val="0"/>
              </a:spcBef>
              <a:buNone/>
            </a:pPr>
            <a:endParaRPr sz="1500">
              <a:solidFill>
                <a:srgbClr val="666666"/>
              </a:solidFill>
              <a:latin typeface="Calibri"/>
              <a:ea typeface="Calibri"/>
              <a:cs typeface="Calibri"/>
              <a:sym typeface="Calibri"/>
            </a:endParaRPr>
          </a:p>
        </p:txBody>
      </p:sp>
      <p:sp>
        <p:nvSpPr>
          <p:cNvPr id="937" name="Shape 937"/>
          <p:cNvSpPr txBox="1"/>
          <p:nvPr/>
        </p:nvSpPr>
        <p:spPr>
          <a:xfrm>
            <a:off x="109525" y="-52925"/>
            <a:ext cx="1546500" cy="766500"/>
          </a:xfrm>
          <a:prstGeom prst="rect">
            <a:avLst/>
          </a:prstGeom>
          <a:noFill/>
          <a:ln>
            <a:noFill/>
          </a:ln>
        </p:spPr>
        <p:txBody>
          <a:bodyPr lIns="91425" tIns="91425" rIns="91425" bIns="91425" anchor="ctr" anchorCtr="0">
            <a:noAutofit/>
          </a:bodyPr>
          <a:lstStyle/>
          <a:p>
            <a:pPr lvl="0" rtl="0">
              <a:spcBef>
                <a:spcPts val="0"/>
              </a:spcBef>
              <a:buNone/>
            </a:pPr>
            <a:r>
              <a:rPr lang="en" sz="1800">
                <a:solidFill>
                  <a:srgbClr val="434343"/>
                </a:solidFill>
                <a:latin typeface="Bree Serif"/>
                <a:ea typeface="Bree Serif"/>
                <a:cs typeface="Bree Serif"/>
                <a:sym typeface="Bree Serif"/>
              </a:rPr>
              <a:t>3. Teresa</a:t>
            </a:r>
          </a:p>
        </p:txBody>
      </p:sp>
      <p:sp>
        <p:nvSpPr>
          <p:cNvPr id="938" name="Shape 938"/>
          <p:cNvSpPr txBox="1">
            <a:spLocks noGrp="1"/>
          </p:cNvSpPr>
          <p:nvPr>
            <p:ph type="title"/>
          </p:nvPr>
        </p:nvSpPr>
        <p:spPr>
          <a:xfrm>
            <a:off x="4864675" y="699400"/>
            <a:ext cx="4209600" cy="612900"/>
          </a:xfrm>
          <a:prstGeom prst="rect">
            <a:avLst/>
          </a:prstGeom>
        </p:spPr>
        <p:txBody>
          <a:bodyPr lIns="91425" tIns="91425" rIns="91425" bIns="91425" anchor="b" anchorCtr="0">
            <a:noAutofit/>
          </a:bodyPr>
          <a:lstStyle/>
          <a:p>
            <a:pPr lvl="0" rtl="0">
              <a:spcBef>
                <a:spcPts val="0"/>
              </a:spcBef>
              <a:buNone/>
            </a:pPr>
            <a:r>
              <a:rPr lang="en" sz="2200" b="0">
                <a:solidFill>
                  <a:srgbClr val="434343"/>
                </a:solidFill>
                <a:latin typeface="Bree Serif"/>
                <a:ea typeface="Bree Serif"/>
                <a:cs typeface="Bree Serif"/>
                <a:sym typeface="Bree Serif"/>
              </a:rPr>
              <a:t>Person who keeps her memory on social media platforms</a:t>
            </a:r>
          </a:p>
        </p:txBody>
      </p:sp>
      <p:sp>
        <p:nvSpPr>
          <p:cNvPr id="939" name="Shape 939"/>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Shape 944"/>
          <p:cNvPicPr preferRelativeResize="0"/>
          <p:nvPr/>
        </p:nvPicPr>
        <p:blipFill>
          <a:blip r:embed="rId3">
            <a:alphaModFix/>
          </a:blip>
          <a:stretch>
            <a:fillRect/>
          </a:stretch>
        </p:blipFill>
        <p:spPr>
          <a:xfrm>
            <a:off x="4157325" y="1333475"/>
            <a:ext cx="4681874" cy="3570023"/>
          </a:xfrm>
          <a:prstGeom prst="rect">
            <a:avLst/>
          </a:prstGeom>
          <a:noFill/>
          <a:ln>
            <a:noFill/>
          </a:ln>
        </p:spPr>
      </p:pic>
      <p:sp>
        <p:nvSpPr>
          <p:cNvPr id="945" name="Shape 945"/>
          <p:cNvSpPr txBox="1"/>
          <p:nvPr/>
        </p:nvSpPr>
        <p:spPr>
          <a:xfrm>
            <a:off x="4864675" y="1312300"/>
            <a:ext cx="3868200" cy="3438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a:solidFill>
                  <a:srgbClr val="666666"/>
                </a:solidFill>
                <a:latin typeface="Calibri"/>
                <a:ea typeface="Calibri"/>
                <a:cs typeface="Calibri"/>
                <a:sym typeface="Calibri"/>
              </a:rPr>
              <a:t>I am a food lover from Chicago. I love cooking and bakery. I often post photos and videos on facebook and can only get a little feedback from my friends. </a:t>
            </a:r>
          </a:p>
          <a:p>
            <a:pPr lvl="0" rtl="0">
              <a:lnSpc>
                <a:spcPct val="115000"/>
              </a:lnSpc>
              <a:spcBef>
                <a:spcPts val="0"/>
              </a:spcBef>
              <a:buNone/>
            </a:pPr>
            <a:endParaRPr>
              <a:solidFill>
                <a:srgbClr val="666666"/>
              </a:solidFill>
              <a:latin typeface="Calibri"/>
              <a:ea typeface="Calibri"/>
              <a:cs typeface="Calibri"/>
              <a:sym typeface="Calibri"/>
            </a:endParaRPr>
          </a:p>
          <a:p>
            <a:pPr lvl="0" rtl="0">
              <a:lnSpc>
                <a:spcPct val="115000"/>
              </a:lnSpc>
              <a:spcBef>
                <a:spcPts val="0"/>
              </a:spcBef>
              <a:buNone/>
            </a:pPr>
            <a:r>
              <a:rPr lang="en">
                <a:solidFill>
                  <a:srgbClr val="666666"/>
                </a:solidFill>
                <a:latin typeface="Calibri"/>
                <a:ea typeface="Calibri"/>
                <a:cs typeface="Calibri"/>
                <a:sym typeface="Calibri"/>
              </a:rPr>
              <a:t>I would like to </a:t>
            </a:r>
            <a:r>
              <a:rPr lang="en">
                <a:solidFill>
                  <a:srgbClr val="E91D63"/>
                </a:solidFill>
                <a:latin typeface="Calibri"/>
                <a:ea typeface="Calibri"/>
                <a:cs typeface="Calibri"/>
                <a:sym typeface="Calibri"/>
              </a:rPr>
              <a:t>make new friends</a:t>
            </a:r>
            <a:r>
              <a:rPr lang="en">
                <a:solidFill>
                  <a:srgbClr val="666666"/>
                </a:solidFill>
                <a:latin typeface="Calibri"/>
                <a:ea typeface="Calibri"/>
                <a:cs typeface="Calibri"/>
                <a:sym typeface="Calibri"/>
              </a:rPr>
              <a:t> with people who share same interests even if they are far away. I would share the food I made, the cooking process, recipes even great restaurants or farmer’s market with them and join their cooking. I would also like to </a:t>
            </a:r>
            <a:r>
              <a:rPr lang="en">
                <a:solidFill>
                  <a:srgbClr val="E91D63"/>
                </a:solidFill>
                <a:latin typeface="Calibri"/>
                <a:ea typeface="Calibri"/>
                <a:cs typeface="Calibri"/>
                <a:sym typeface="Calibri"/>
              </a:rPr>
              <a:t>get their comments, thoughts and feelings</a:t>
            </a:r>
            <a:r>
              <a:rPr lang="en">
                <a:solidFill>
                  <a:srgbClr val="666666"/>
                </a:solidFill>
                <a:latin typeface="Calibri"/>
                <a:ea typeface="Calibri"/>
                <a:cs typeface="Calibri"/>
                <a:sym typeface="Calibri"/>
              </a:rPr>
              <a:t> about food, etc. Maybe next time I travel to somewhere else, we could hang out and enjoy food together.</a:t>
            </a:r>
          </a:p>
        </p:txBody>
      </p:sp>
      <p:sp>
        <p:nvSpPr>
          <p:cNvPr id="946" name="Shape 946"/>
          <p:cNvSpPr txBox="1"/>
          <p:nvPr/>
        </p:nvSpPr>
        <p:spPr>
          <a:xfrm>
            <a:off x="109525" y="-52925"/>
            <a:ext cx="3000000" cy="766500"/>
          </a:xfrm>
          <a:prstGeom prst="rect">
            <a:avLst/>
          </a:prstGeom>
          <a:noFill/>
          <a:ln>
            <a:noFill/>
          </a:ln>
        </p:spPr>
        <p:txBody>
          <a:bodyPr lIns="91425" tIns="91425" rIns="91425" bIns="91425" anchor="ctr" anchorCtr="0">
            <a:noAutofit/>
          </a:bodyPr>
          <a:lstStyle/>
          <a:p>
            <a:pPr lvl="0" rtl="0">
              <a:spcBef>
                <a:spcPts val="0"/>
              </a:spcBef>
              <a:buNone/>
            </a:pPr>
            <a:r>
              <a:rPr lang="en" sz="1800">
                <a:solidFill>
                  <a:srgbClr val="434343"/>
                </a:solidFill>
                <a:latin typeface="Bree Serif"/>
                <a:ea typeface="Bree Serif"/>
                <a:cs typeface="Bree Serif"/>
                <a:sym typeface="Bree Serif"/>
              </a:rPr>
              <a:t>4. Jessie</a:t>
            </a:r>
          </a:p>
        </p:txBody>
      </p:sp>
      <p:sp>
        <p:nvSpPr>
          <p:cNvPr id="947" name="Shape 947"/>
          <p:cNvSpPr txBox="1">
            <a:spLocks noGrp="1"/>
          </p:cNvSpPr>
          <p:nvPr>
            <p:ph type="title"/>
          </p:nvPr>
        </p:nvSpPr>
        <p:spPr>
          <a:xfrm>
            <a:off x="4756975" y="457900"/>
            <a:ext cx="4233600" cy="854400"/>
          </a:xfrm>
          <a:prstGeom prst="rect">
            <a:avLst/>
          </a:prstGeom>
        </p:spPr>
        <p:txBody>
          <a:bodyPr lIns="91425" tIns="91425" rIns="91425" bIns="91425" anchor="b" anchorCtr="0">
            <a:noAutofit/>
          </a:bodyPr>
          <a:lstStyle/>
          <a:p>
            <a:pPr lvl="0" rtl="0">
              <a:spcBef>
                <a:spcPts val="0"/>
              </a:spcBef>
              <a:buNone/>
            </a:pPr>
            <a:r>
              <a:rPr lang="en" sz="2000" b="0">
                <a:solidFill>
                  <a:srgbClr val="434343"/>
                </a:solidFill>
                <a:latin typeface="Bree Serif"/>
                <a:ea typeface="Bree Serif"/>
                <a:cs typeface="Bree Serif"/>
                <a:sym typeface="Bree Serif"/>
              </a:rPr>
              <a:t>Person who is trying to find new friends with same interest</a:t>
            </a:r>
          </a:p>
        </p:txBody>
      </p:sp>
      <p:pic>
        <p:nvPicPr>
          <p:cNvPr id="948" name="Shape 948"/>
          <p:cNvPicPr preferRelativeResize="0"/>
          <p:nvPr/>
        </p:nvPicPr>
        <p:blipFill>
          <a:blip r:embed="rId4">
            <a:alphaModFix/>
          </a:blip>
          <a:stretch>
            <a:fillRect/>
          </a:stretch>
        </p:blipFill>
        <p:spPr>
          <a:xfrm>
            <a:off x="815250" y="601225"/>
            <a:ext cx="1974800" cy="4226075"/>
          </a:xfrm>
          <a:prstGeom prst="rect">
            <a:avLst/>
          </a:prstGeom>
          <a:noFill/>
          <a:ln>
            <a:noFill/>
          </a:ln>
        </p:spPr>
      </p:pic>
      <p:sp>
        <p:nvSpPr>
          <p:cNvPr id="949" name="Shape 949"/>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pic>
        <p:nvPicPr>
          <p:cNvPr id="954" name="Shape 954"/>
          <p:cNvPicPr preferRelativeResize="0"/>
          <p:nvPr/>
        </p:nvPicPr>
        <p:blipFill rotWithShape="1">
          <a:blip r:embed="rId3">
            <a:alphaModFix/>
          </a:blip>
          <a:srcRect l="14609" t="8416" r="14609" b="29145"/>
          <a:stretch/>
        </p:blipFill>
        <p:spPr>
          <a:xfrm>
            <a:off x="295750" y="883450"/>
            <a:ext cx="6210773" cy="4233325"/>
          </a:xfrm>
          <a:prstGeom prst="rect">
            <a:avLst/>
          </a:prstGeom>
          <a:noFill/>
          <a:ln>
            <a:noFill/>
          </a:ln>
        </p:spPr>
      </p:pic>
      <p:grpSp>
        <p:nvGrpSpPr>
          <p:cNvPr id="955" name="Shape 955"/>
          <p:cNvGrpSpPr/>
          <p:nvPr/>
        </p:nvGrpSpPr>
        <p:grpSpPr>
          <a:xfrm>
            <a:off x="-19531" y="4301675"/>
            <a:ext cx="6735156" cy="1252283"/>
            <a:chOff x="-19531" y="4149275"/>
            <a:chExt cx="6735156" cy="1252283"/>
          </a:xfrm>
        </p:grpSpPr>
        <p:grpSp>
          <p:nvGrpSpPr>
            <p:cNvPr id="956" name="Shape 956"/>
            <p:cNvGrpSpPr/>
            <p:nvPr/>
          </p:nvGrpSpPr>
          <p:grpSpPr>
            <a:xfrm>
              <a:off x="-19531" y="4203633"/>
              <a:ext cx="6670925" cy="1197925"/>
              <a:chOff x="-19531" y="4203633"/>
              <a:chExt cx="6670925" cy="1197925"/>
            </a:xfrm>
          </p:grpSpPr>
          <p:sp>
            <p:nvSpPr>
              <p:cNvPr id="957" name="Shape 957"/>
              <p:cNvSpPr/>
              <p:nvPr/>
            </p:nvSpPr>
            <p:spPr>
              <a:xfrm>
                <a:off x="56565" y="4203633"/>
                <a:ext cx="6557475" cy="992375"/>
              </a:xfrm>
              <a:custGeom>
                <a:avLst/>
                <a:gdLst/>
                <a:ahLst/>
                <a:cxnLst/>
                <a:rect l="0" t="0" r="0" b="0"/>
                <a:pathLst>
                  <a:path w="262299" h="39695" extrusionOk="0">
                    <a:moveTo>
                      <a:pt x="115" y="942"/>
                    </a:moveTo>
                    <a:cubicBezTo>
                      <a:pt x="-1967" y="-1051"/>
                      <a:pt x="24670" y="19996"/>
                      <a:pt x="36831" y="21391"/>
                    </a:cubicBezTo>
                    <a:cubicBezTo>
                      <a:pt x="48992" y="22785"/>
                      <a:pt x="62391" y="9616"/>
                      <a:pt x="73081" y="9307"/>
                    </a:cubicBezTo>
                    <a:cubicBezTo>
                      <a:pt x="83770" y="8997"/>
                      <a:pt x="87799" y="21081"/>
                      <a:pt x="100967" y="19532"/>
                    </a:cubicBezTo>
                    <a:cubicBezTo>
                      <a:pt x="114135" y="17982"/>
                      <a:pt x="136442" y="-530"/>
                      <a:pt x="152089" y="12"/>
                    </a:cubicBezTo>
                    <a:cubicBezTo>
                      <a:pt x="167735" y="554"/>
                      <a:pt x="183227" y="21080"/>
                      <a:pt x="194846" y="22785"/>
                    </a:cubicBezTo>
                    <a:cubicBezTo>
                      <a:pt x="206464" y="24489"/>
                      <a:pt x="214211" y="10546"/>
                      <a:pt x="221802" y="10237"/>
                    </a:cubicBezTo>
                    <a:cubicBezTo>
                      <a:pt x="229393" y="9927"/>
                      <a:pt x="233730" y="21313"/>
                      <a:pt x="240392" y="20926"/>
                    </a:cubicBezTo>
                    <a:cubicBezTo>
                      <a:pt x="247053" y="20538"/>
                      <a:pt x="265653" y="5144"/>
                      <a:pt x="261771" y="7913"/>
                    </a:cubicBezTo>
                    <a:cubicBezTo>
                      <a:pt x="257889" y="10681"/>
                      <a:pt x="252507" y="33296"/>
                      <a:pt x="217100" y="37536"/>
                    </a:cubicBezTo>
                    <a:cubicBezTo>
                      <a:pt x="181692" y="41776"/>
                      <a:pt x="85488" y="39452"/>
                      <a:pt x="49324" y="33353"/>
                    </a:cubicBezTo>
                    <a:cubicBezTo>
                      <a:pt x="13159" y="27254"/>
                      <a:pt x="2197" y="2935"/>
                      <a:pt x="115" y="942"/>
                    </a:cubicBezTo>
                    <a:close/>
                  </a:path>
                </a:pathLst>
              </a:custGeom>
              <a:solidFill>
                <a:srgbClr val="FFFFFF"/>
              </a:solidFill>
              <a:ln w="9525" cap="flat" cmpd="sng">
                <a:solidFill>
                  <a:srgbClr val="666666"/>
                </a:solidFill>
                <a:prstDash val="solid"/>
                <a:round/>
                <a:headEnd type="none" w="lg" len="lg"/>
                <a:tailEnd type="none" w="lg" len="lg"/>
              </a:ln>
            </p:spPr>
          </p:sp>
          <p:sp>
            <p:nvSpPr>
              <p:cNvPr id="958" name="Shape 958"/>
              <p:cNvSpPr/>
              <p:nvPr/>
            </p:nvSpPr>
            <p:spPr>
              <a:xfrm>
                <a:off x="-19531" y="4294333"/>
                <a:ext cx="6670925" cy="1107225"/>
              </a:xfrm>
              <a:custGeom>
                <a:avLst/>
                <a:gdLst/>
                <a:ahLst/>
                <a:cxnLst/>
                <a:rect l="0" t="0" r="0" b="0"/>
                <a:pathLst>
                  <a:path w="266837" h="44289" extrusionOk="0">
                    <a:moveTo>
                      <a:pt x="3159" y="942"/>
                    </a:moveTo>
                    <a:cubicBezTo>
                      <a:pt x="5027" y="-2058"/>
                      <a:pt x="27714" y="19996"/>
                      <a:pt x="39875" y="21391"/>
                    </a:cubicBezTo>
                    <a:cubicBezTo>
                      <a:pt x="52036" y="22785"/>
                      <a:pt x="65435" y="9616"/>
                      <a:pt x="76125" y="9307"/>
                    </a:cubicBezTo>
                    <a:cubicBezTo>
                      <a:pt x="86814" y="8997"/>
                      <a:pt x="90843" y="21081"/>
                      <a:pt x="104011" y="19532"/>
                    </a:cubicBezTo>
                    <a:cubicBezTo>
                      <a:pt x="117179" y="17982"/>
                      <a:pt x="139486" y="-530"/>
                      <a:pt x="155133" y="12"/>
                    </a:cubicBezTo>
                    <a:cubicBezTo>
                      <a:pt x="170779" y="554"/>
                      <a:pt x="186271" y="21080"/>
                      <a:pt x="197890" y="22785"/>
                    </a:cubicBezTo>
                    <a:cubicBezTo>
                      <a:pt x="209508" y="24489"/>
                      <a:pt x="217255" y="10546"/>
                      <a:pt x="224846" y="10237"/>
                    </a:cubicBezTo>
                    <a:cubicBezTo>
                      <a:pt x="232437" y="9927"/>
                      <a:pt x="236774" y="21313"/>
                      <a:pt x="243436" y="20926"/>
                    </a:cubicBezTo>
                    <a:cubicBezTo>
                      <a:pt x="250097" y="20538"/>
                      <a:pt x="265521" y="4680"/>
                      <a:pt x="264815" y="7913"/>
                    </a:cubicBezTo>
                    <a:cubicBezTo>
                      <a:pt x="264108" y="11145"/>
                      <a:pt x="278557" y="35076"/>
                      <a:pt x="239199" y="40323"/>
                    </a:cubicBezTo>
                    <a:cubicBezTo>
                      <a:pt x="199840" y="45569"/>
                      <a:pt x="68006" y="45957"/>
                      <a:pt x="28666" y="39394"/>
                    </a:cubicBezTo>
                    <a:cubicBezTo>
                      <a:pt x="-10674" y="32830"/>
                      <a:pt x="1290" y="3942"/>
                      <a:pt x="3159" y="942"/>
                    </a:cubicBezTo>
                    <a:close/>
                  </a:path>
                </a:pathLst>
              </a:custGeom>
              <a:solidFill>
                <a:srgbClr val="FFFFFF"/>
              </a:solidFill>
              <a:ln w="9525" cap="flat" cmpd="sng">
                <a:solidFill>
                  <a:srgbClr val="FFFFFF"/>
                </a:solidFill>
                <a:prstDash val="solid"/>
                <a:round/>
                <a:headEnd type="none" w="lg" len="lg"/>
                <a:tailEnd type="none" w="lg" len="lg"/>
              </a:ln>
            </p:spPr>
          </p:sp>
        </p:grpSp>
        <p:sp>
          <p:nvSpPr>
            <p:cNvPr id="959" name="Shape 959"/>
            <p:cNvSpPr/>
            <p:nvPr/>
          </p:nvSpPr>
          <p:spPr>
            <a:xfrm>
              <a:off x="6506525" y="4275725"/>
              <a:ext cx="2091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60" name="Shape 960"/>
            <p:cNvSpPr/>
            <p:nvPr/>
          </p:nvSpPr>
          <p:spPr>
            <a:xfrm>
              <a:off x="0" y="4149275"/>
              <a:ext cx="295800" cy="3834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961" name="Shape 961"/>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Ideas from workshop</a:t>
            </a:r>
          </a:p>
        </p:txBody>
      </p:sp>
      <p:sp>
        <p:nvSpPr>
          <p:cNvPr id="962" name="Shape 962"/>
          <p:cNvSpPr txBox="1"/>
          <p:nvPr/>
        </p:nvSpPr>
        <p:spPr>
          <a:xfrm>
            <a:off x="6715625" y="807250"/>
            <a:ext cx="2207700" cy="6450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100">
                <a:solidFill>
                  <a:schemeClr val="dk1"/>
                </a:solidFill>
                <a:latin typeface="Roboto"/>
                <a:ea typeface="Roboto"/>
                <a:cs typeface="Roboto"/>
                <a:sym typeface="Roboto"/>
              </a:rPr>
              <a:t>We collected over 50 ideas by facilitating the workshop.</a:t>
            </a:r>
          </a:p>
        </p:txBody>
      </p:sp>
      <p:sp>
        <p:nvSpPr>
          <p:cNvPr id="963" name="Shape 963"/>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64" name="Shape 96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graphicFrame>
        <p:nvGraphicFramePr>
          <p:cNvPr id="969" name="Shape 969"/>
          <p:cNvGraphicFramePr/>
          <p:nvPr/>
        </p:nvGraphicFramePr>
        <p:xfrm>
          <a:off x="361550" y="1627362"/>
          <a:ext cx="3000000" cy="3000000"/>
        </p:xfrm>
        <a:graphic>
          <a:graphicData uri="http://schemas.openxmlformats.org/drawingml/2006/table">
            <a:tbl>
              <a:tblPr>
                <a:noFill/>
                <a:tableStyleId>{B4D1036C-FE1C-4B9C-85FA-14B52413F20D}</a:tableStyleId>
              </a:tblPr>
              <a:tblGrid>
                <a:gridCol w="1460575"/>
                <a:gridCol w="1460575"/>
                <a:gridCol w="1460575"/>
                <a:gridCol w="1460575"/>
              </a:tblGrid>
              <a:tr h="362025">
                <a:tc>
                  <a:txBody>
                    <a:bodyPr/>
                    <a:lstStyle/>
                    <a:p>
                      <a:pPr lvl="0" rtl="0">
                        <a:spcBef>
                          <a:spcPts val="0"/>
                        </a:spcBef>
                        <a:buNone/>
                      </a:pPr>
                      <a:r>
                        <a:rPr lang="en" sz="1000" b="1">
                          <a:latin typeface="Roboto"/>
                          <a:ea typeface="Roboto"/>
                          <a:cs typeface="Roboto"/>
                          <a:sym typeface="Roboto"/>
                        </a:rPr>
                        <a:t>Emotion</a:t>
                      </a:r>
                    </a:p>
                  </a:txBody>
                  <a:tcPr marL="91425" marR="91425" marT="91425" marB="91425">
                    <a:solidFill>
                      <a:srgbClr val="FFE599"/>
                    </a:solidFill>
                  </a:tcPr>
                </a:tc>
                <a:tc>
                  <a:txBody>
                    <a:bodyPr/>
                    <a:lstStyle/>
                    <a:p>
                      <a:pPr lvl="0" rtl="0">
                        <a:spcBef>
                          <a:spcPts val="0"/>
                        </a:spcBef>
                        <a:buNone/>
                      </a:pPr>
                      <a:r>
                        <a:rPr lang="en" sz="1000" b="1">
                          <a:latin typeface="Roboto"/>
                          <a:ea typeface="Roboto"/>
                          <a:cs typeface="Roboto"/>
                          <a:sym typeface="Roboto"/>
                        </a:rPr>
                        <a:t>Conversation</a:t>
                      </a:r>
                    </a:p>
                  </a:txBody>
                  <a:tcPr marL="91425" marR="91425" marT="91425" marB="91425">
                    <a:solidFill>
                      <a:srgbClr val="FFE599"/>
                    </a:solidFill>
                  </a:tcPr>
                </a:tc>
                <a:tc>
                  <a:txBody>
                    <a:bodyPr/>
                    <a:lstStyle/>
                    <a:p>
                      <a:pPr lvl="0" rtl="0">
                        <a:spcBef>
                          <a:spcPts val="0"/>
                        </a:spcBef>
                        <a:buNone/>
                      </a:pPr>
                      <a:r>
                        <a:rPr lang="en" sz="1000" b="1">
                          <a:latin typeface="Roboto"/>
                          <a:ea typeface="Roboto"/>
                          <a:cs typeface="Roboto"/>
                          <a:sym typeface="Roboto"/>
                        </a:rPr>
                        <a:t>Memory &amp; Privacy</a:t>
                      </a:r>
                    </a:p>
                  </a:txBody>
                  <a:tcPr marL="91425" marR="91425" marT="91425" marB="91425">
                    <a:solidFill>
                      <a:srgbClr val="FFE599"/>
                    </a:solidFill>
                  </a:tcPr>
                </a:tc>
                <a:tc>
                  <a:txBody>
                    <a:bodyPr/>
                    <a:lstStyle/>
                    <a:p>
                      <a:pPr lvl="0" rtl="0">
                        <a:spcBef>
                          <a:spcPts val="0"/>
                        </a:spcBef>
                        <a:buNone/>
                      </a:pPr>
                      <a:r>
                        <a:rPr lang="en" sz="1000" b="1">
                          <a:latin typeface="Roboto"/>
                          <a:ea typeface="Roboto"/>
                          <a:cs typeface="Roboto"/>
                          <a:sym typeface="Roboto"/>
                        </a:rPr>
                        <a:t>Relationship</a:t>
                      </a:r>
                    </a:p>
                  </a:txBody>
                  <a:tcPr marL="91425" marR="91425" marT="91425" marB="91425">
                    <a:solidFill>
                      <a:srgbClr val="FFE599"/>
                    </a:solidFill>
                  </a:tcPr>
                </a:tc>
              </a:tr>
              <a:tr h="469050">
                <a:tc>
                  <a:txBody>
                    <a:bodyPr/>
                    <a:lstStyle/>
                    <a:p>
                      <a:pPr lvl="0" rtl="0">
                        <a:spcBef>
                          <a:spcPts val="0"/>
                        </a:spcBef>
                        <a:buNone/>
                      </a:pPr>
                      <a:r>
                        <a:rPr lang="en" sz="1000">
                          <a:solidFill>
                            <a:srgbClr val="434343"/>
                          </a:solidFill>
                          <a:latin typeface="Roboto"/>
                          <a:ea typeface="Roboto"/>
                          <a:cs typeface="Roboto"/>
                          <a:sym typeface="Roboto"/>
                        </a:rPr>
                        <a:t>Preset VR messages</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Pocketdroid (VR gopro)</a:t>
                      </a:r>
                    </a:p>
                  </a:txBody>
                  <a:tcPr marL="91425" marR="91425" marT="91425" marB="91425"/>
                </a:tc>
                <a:tc>
                  <a:txBody>
                    <a:bodyPr/>
                    <a:lstStyle/>
                    <a:p>
                      <a:pPr lvl="0" rtl="0">
                        <a:spcBef>
                          <a:spcPts val="0"/>
                        </a:spcBef>
                        <a:buClr>
                          <a:schemeClr val="dk1"/>
                        </a:buClr>
                        <a:buSzPct val="110000"/>
                        <a:buFont typeface="Arial"/>
                        <a:buNone/>
                      </a:pPr>
                      <a:r>
                        <a:rPr lang="en" sz="1000">
                          <a:solidFill>
                            <a:srgbClr val="434343"/>
                          </a:solidFill>
                          <a:latin typeface="Roboto"/>
                          <a:ea typeface="Roboto"/>
                          <a:cs typeface="Roboto"/>
                          <a:sym typeface="Roboto"/>
                        </a:rPr>
                        <a:t>VR memory space</a:t>
                      </a:r>
                    </a:p>
                    <a:p>
                      <a:pPr lvl="0" rtl="0">
                        <a:spcBef>
                          <a:spcPts val="0"/>
                        </a:spcBef>
                        <a:buNone/>
                      </a:pPr>
                      <a:r>
                        <a:rPr lang="en" sz="1000">
                          <a:solidFill>
                            <a:srgbClr val="434343"/>
                          </a:solidFill>
                          <a:latin typeface="Roboto"/>
                          <a:ea typeface="Roboto"/>
                          <a:cs typeface="Roboto"/>
                          <a:sym typeface="Roboto"/>
                        </a:rPr>
                        <a:t>(360 who)</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VR meetup</a:t>
                      </a:r>
                    </a:p>
                  </a:txBody>
                  <a:tcPr marL="91425" marR="91425" marT="91425" marB="91425"/>
                </a:tc>
              </a:tr>
              <a:tr h="469050">
                <a:tc>
                  <a:txBody>
                    <a:bodyPr/>
                    <a:lstStyle/>
                    <a:p>
                      <a:pPr lvl="0" rtl="0">
                        <a:spcBef>
                          <a:spcPts val="0"/>
                        </a:spcBef>
                        <a:buNone/>
                      </a:pPr>
                      <a:r>
                        <a:rPr lang="en" sz="1000">
                          <a:solidFill>
                            <a:srgbClr val="434343"/>
                          </a:solidFill>
                          <a:latin typeface="Roboto"/>
                          <a:ea typeface="Roboto"/>
                          <a:cs typeface="Roboto"/>
                          <a:sym typeface="Roboto"/>
                        </a:rPr>
                        <a:t>Music</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Heartbeat &amp; facial expression detect</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Face replacement</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Send smell</a:t>
                      </a:r>
                    </a:p>
                  </a:txBody>
                  <a:tcPr marL="91425" marR="91425" marT="91425" marB="91425"/>
                </a:tc>
              </a:tr>
              <a:tr h="338750">
                <a:tc>
                  <a:txBody>
                    <a:bodyPr/>
                    <a:lstStyle/>
                    <a:p>
                      <a:pPr lvl="0" rtl="0">
                        <a:spcBef>
                          <a:spcPts val="0"/>
                        </a:spcBef>
                        <a:buNone/>
                      </a:pPr>
                      <a:r>
                        <a:rPr lang="en" sz="1000">
                          <a:solidFill>
                            <a:srgbClr val="434343"/>
                          </a:solidFill>
                          <a:latin typeface="Roboto"/>
                          <a:ea typeface="Roboto"/>
                          <a:cs typeface="Roboto"/>
                          <a:sym typeface="Roboto"/>
                        </a:rPr>
                        <a:t>Hug</a:t>
                      </a: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VR selfie stick</a:t>
                      </a:r>
                    </a:p>
                  </a:txBody>
                  <a:tcPr marL="91425" marR="91425" marT="91425" marB="91425"/>
                </a:tc>
                <a:tc>
                  <a:txBody>
                    <a:bodyPr/>
                    <a:lstStyle/>
                    <a:p>
                      <a:pPr lvl="0" rtl="0">
                        <a:spcBef>
                          <a:spcPts val="0"/>
                        </a:spcBef>
                        <a:buClr>
                          <a:schemeClr val="dk1"/>
                        </a:buClr>
                        <a:buSzPct val="110000"/>
                        <a:buFont typeface="Arial"/>
                        <a:buNone/>
                      </a:pPr>
                      <a:endParaRPr sz="1000">
                        <a:solidFill>
                          <a:srgbClr val="434343"/>
                        </a:solidFill>
                        <a:latin typeface="Roboto"/>
                        <a:ea typeface="Roboto"/>
                        <a:cs typeface="Roboto"/>
                        <a:sym typeface="Roboto"/>
                      </a:endParaRP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VR Yelp</a:t>
                      </a:r>
                    </a:p>
                  </a:txBody>
                  <a:tcPr marL="91425" marR="91425" marT="91425" marB="91425"/>
                </a:tc>
              </a:tr>
              <a:tr h="338750">
                <a:tc>
                  <a:txBody>
                    <a:bodyPr/>
                    <a:lstStyle/>
                    <a:p>
                      <a:pPr lvl="0" rtl="0">
                        <a:spcBef>
                          <a:spcPts val="0"/>
                        </a:spcBef>
                        <a:buNone/>
                      </a:pPr>
                      <a:endParaRPr sz="1000">
                        <a:solidFill>
                          <a:srgbClr val="434343"/>
                        </a:solidFill>
                        <a:latin typeface="Roboto"/>
                        <a:ea typeface="Roboto"/>
                        <a:cs typeface="Roboto"/>
                        <a:sym typeface="Roboto"/>
                      </a:endParaRPr>
                    </a:p>
                  </a:txBody>
                  <a:tcPr marL="91425" marR="91425" marT="91425" marB="91425"/>
                </a:tc>
                <a:tc>
                  <a:txBody>
                    <a:bodyPr/>
                    <a:lstStyle/>
                    <a:p>
                      <a:pPr lvl="0" rtl="0">
                        <a:spcBef>
                          <a:spcPts val="0"/>
                        </a:spcBef>
                        <a:buNone/>
                      </a:pPr>
                      <a:r>
                        <a:rPr lang="en" sz="1000">
                          <a:solidFill>
                            <a:srgbClr val="434343"/>
                          </a:solidFill>
                          <a:latin typeface="Roboto"/>
                          <a:ea typeface="Roboto"/>
                          <a:cs typeface="Roboto"/>
                          <a:sym typeface="Roboto"/>
                        </a:rPr>
                        <a:t>VR dress up</a:t>
                      </a:r>
                    </a:p>
                  </a:txBody>
                  <a:tcPr marL="91425" marR="91425" marT="91425" marB="91425"/>
                </a:tc>
                <a:tc>
                  <a:txBody>
                    <a:bodyPr/>
                    <a:lstStyle/>
                    <a:p>
                      <a:pPr lvl="0" rtl="0">
                        <a:spcBef>
                          <a:spcPts val="0"/>
                        </a:spcBef>
                        <a:buNone/>
                      </a:pPr>
                      <a:endParaRPr sz="1000">
                        <a:solidFill>
                          <a:srgbClr val="434343"/>
                        </a:solidFill>
                        <a:latin typeface="Roboto"/>
                        <a:ea typeface="Roboto"/>
                        <a:cs typeface="Roboto"/>
                        <a:sym typeface="Roboto"/>
                      </a:endParaRPr>
                    </a:p>
                  </a:txBody>
                  <a:tcPr marL="91425" marR="91425" marT="91425" marB="91425"/>
                </a:tc>
                <a:tc>
                  <a:txBody>
                    <a:bodyPr/>
                    <a:lstStyle/>
                    <a:p>
                      <a:pPr lvl="0" rtl="0">
                        <a:spcBef>
                          <a:spcPts val="0"/>
                        </a:spcBef>
                        <a:buNone/>
                      </a:pPr>
                      <a:endParaRPr sz="1000">
                        <a:solidFill>
                          <a:srgbClr val="434343"/>
                        </a:solidFill>
                        <a:latin typeface="Roboto"/>
                        <a:ea typeface="Roboto"/>
                        <a:cs typeface="Roboto"/>
                        <a:sym typeface="Roboto"/>
                      </a:endParaRPr>
                    </a:p>
                  </a:txBody>
                  <a:tcPr marL="91425" marR="91425" marT="91425" marB="91425"/>
                </a:tc>
              </a:tr>
            </a:tbl>
          </a:graphicData>
        </a:graphic>
      </p:graphicFrame>
      <p:sp>
        <p:nvSpPr>
          <p:cNvPr id="970" name="Shape 970"/>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First draft of our ideas</a:t>
            </a:r>
          </a:p>
        </p:txBody>
      </p:sp>
      <p:sp>
        <p:nvSpPr>
          <p:cNvPr id="971" name="Shape 971"/>
          <p:cNvSpPr txBox="1"/>
          <p:nvPr/>
        </p:nvSpPr>
        <p:spPr>
          <a:xfrm>
            <a:off x="257000" y="804675"/>
            <a:ext cx="3496200" cy="645000"/>
          </a:xfrm>
          <a:prstGeom prst="rect">
            <a:avLst/>
          </a:prstGeom>
          <a:noFill/>
          <a:ln>
            <a:noFill/>
          </a:ln>
        </p:spPr>
        <p:txBody>
          <a:bodyPr lIns="91425" tIns="91425" rIns="91425" bIns="91425" anchor="t" anchorCtr="0">
            <a:noAutofit/>
          </a:bodyPr>
          <a:lstStyle/>
          <a:p>
            <a:pPr lvl="0" rtl="0">
              <a:spcBef>
                <a:spcPts val="0"/>
              </a:spcBef>
              <a:spcAft>
                <a:spcPts val="1000"/>
              </a:spcAft>
              <a:buNone/>
            </a:pPr>
            <a:r>
              <a:rPr lang="en" sz="1100">
                <a:solidFill>
                  <a:srgbClr val="434343"/>
                </a:solidFill>
                <a:latin typeface="Roboto"/>
                <a:ea typeface="Roboto"/>
                <a:cs typeface="Roboto"/>
                <a:sym typeface="Roboto"/>
              </a:rPr>
              <a:t>We generated a dozen of ideas and drew them as simple illustrations.</a:t>
            </a:r>
          </a:p>
        </p:txBody>
      </p:sp>
      <p:sp>
        <p:nvSpPr>
          <p:cNvPr id="972" name="Shape 972"/>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73" name="Shape 97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Shape 978"/>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Celebrate party in virtual space</a:t>
            </a:r>
          </a:p>
        </p:txBody>
      </p:sp>
      <p:sp>
        <p:nvSpPr>
          <p:cNvPr id="979" name="Shape 979"/>
          <p:cNvSpPr txBox="1">
            <a:spLocks noGrp="1"/>
          </p:cNvSpPr>
          <p:nvPr>
            <p:ph type="body" idx="2"/>
          </p:nvPr>
        </p:nvSpPr>
        <p:spPr>
          <a:xfrm>
            <a:off x="207125" y="3257750"/>
            <a:ext cx="3952500" cy="11526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Someone sets up a virtual space with a certain theme, such as birthday, wedding, etc. (Preset scenarios and props provided by the platform)</a:t>
            </a:r>
          </a:p>
          <a:p>
            <a:pPr marL="457200" lvl="0" indent="-292100" rtl="0">
              <a:spcBef>
                <a:spcPts val="0"/>
              </a:spcBef>
              <a:buSzPct val="100000"/>
              <a:buFont typeface="Roboto"/>
              <a:buAutoNum type="arabicPeriod"/>
            </a:pPr>
            <a:r>
              <a:rPr lang="en" sz="1000">
                <a:latin typeface="Roboto"/>
                <a:ea typeface="Roboto"/>
                <a:cs typeface="Roboto"/>
                <a:sym typeface="Roboto"/>
              </a:rPr>
              <a:t>Friends join the party by avatar when they are free and celebrate.</a:t>
            </a:r>
          </a:p>
          <a:p>
            <a:pPr marL="457200" lvl="0" indent="-292100" rtl="0">
              <a:spcBef>
                <a:spcPts val="0"/>
              </a:spcBef>
              <a:buSzPct val="100000"/>
              <a:buFont typeface="Roboto"/>
              <a:buAutoNum type="arabicPeriod"/>
            </a:pPr>
            <a:r>
              <a:rPr lang="en" sz="1000">
                <a:latin typeface="Roboto"/>
                <a:ea typeface="Roboto"/>
                <a:cs typeface="Roboto"/>
                <a:sym typeface="Roboto"/>
              </a:rPr>
              <a:t>The platform records the 360 video as memory.</a:t>
            </a:r>
          </a:p>
        </p:txBody>
      </p:sp>
      <p:pic>
        <p:nvPicPr>
          <p:cNvPr id="980" name="Shape 980"/>
          <p:cNvPicPr preferRelativeResize="0"/>
          <p:nvPr/>
        </p:nvPicPr>
        <p:blipFill rotWithShape="1">
          <a:blip r:embed="rId3">
            <a:alphaModFix/>
          </a:blip>
          <a:srcRect l="9106" t="2670" r="3579" b="7409"/>
          <a:stretch/>
        </p:blipFill>
        <p:spPr>
          <a:xfrm>
            <a:off x="322100" y="1389900"/>
            <a:ext cx="2650577" cy="1867850"/>
          </a:xfrm>
          <a:prstGeom prst="rect">
            <a:avLst/>
          </a:prstGeom>
          <a:noFill/>
          <a:ln>
            <a:noFill/>
          </a:ln>
        </p:spPr>
      </p:pic>
      <p:sp>
        <p:nvSpPr>
          <p:cNvPr id="981" name="Shape 981"/>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pic>
        <p:nvPicPr>
          <p:cNvPr id="982" name="Shape 982"/>
          <p:cNvPicPr preferRelativeResize="0"/>
          <p:nvPr/>
        </p:nvPicPr>
        <p:blipFill>
          <a:blip r:embed="rId4">
            <a:alphaModFix/>
          </a:blip>
          <a:stretch>
            <a:fillRect/>
          </a:stretch>
        </p:blipFill>
        <p:spPr>
          <a:xfrm>
            <a:off x="4902350" y="1269300"/>
            <a:ext cx="3122075" cy="1752224"/>
          </a:xfrm>
          <a:prstGeom prst="rect">
            <a:avLst/>
          </a:prstGeom>
          <a:noFill/>
          <a:ln>
            <a:noFill/>
          </a:ln>
        </p:spPr>
      </p:pic>
      <p:sp>
        <p:nvSpPr>
          <p:cNvPr id="983" name="Shape 983"/>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360 Who</a:t>
            </a:r>
          </a:p>
        </p:txBody>
      </p:sp>
      <p:sp>
        <p:nvSpPr>
          <p:cNvPr id="984" name="Shape 984"/>
          <p:cNvSpPr txBox="1">
            <a:spLocks noGrp="1"/>
          </p:cNvSpPr>
          <p:nvPr>
            <p:ph type="body" idx="2"/>
          </p:nvPr>
        </p:nvSpPr>
        <p:spPr>
          <a:xfrm>
            <a:off x="4545125" y="3257750"/>
            <a:ext cx="4171200" cy="15303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Facebook automatically makes a brief 360 video that introduce person's profile, interests, activities and network based on his/her old posts and relationship.</a:t>
            </a:r>
          </a:p>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People can see this video as a summary of him/her.</a:t>
            </a:r>
          </a:p>
          <a:p>
            <a:pPr lvl="0" rtl="0">
              <a:spcBef>
                <a:spcPts val="0"/>
              </a:spcBef>
              <a:spcAft>
                <a:spcPts val="0"/>
              </a:spcAft>
              <a:buNone/>
            </a:pPr>
            <a:r>
              <a:rPr lang="en" sz="1000">
                <a:latin typeface="Roboto"/>
                <a:ea typeface="Roboto"/>
                <a:cs typeface="Roboto"/>
                <a:sym typeface="Roboto"/>
              </a:rPr>
              <a:t>OR </a:t>
            </a:r>
          </a:p>
          <a:p>
            <a:pPr lvl="0" rtl="0">
              <a:spcBef>
                <a:spcPts val="0"/>
              </a:spcBef>
              <a:spcAft>
                <a:spcPts val="0"/>
              </a:spcAft>
              <a:buNone/>
            </a:pPr>
            <a:r>
              <a:rPr lang="en" sz="1000">
                <a:latin typeface="Roboto"/>
                <a:ea typeface="Roboto"/>
                <a:cs typeface="Roboto"/>
                <a:sym typeface="Roboto"/>
              </a:rPr>
              <a:t>People can use it as a 360 diary/blog and keep the memory.</a:t>
            </a:r>
          </a:p>
        </p:txBody>
      </p:sp>
      <p:sp>
        <p:nvSpPr>
          <p:cNvPr id="985" name="Shape 985"/>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86" name="Shape 9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Shape 991"/>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Cooking battle in FB</a:t>
            </a:r>
          </a:p>
        </p:txBody>
      </p:sp>
      <p:sp>
        <p:nvSpPr>
          <p:cNvPr id="992" name="Shape 992"/>
          <p:cNvSpPr txBox="1">
            <a:spLocks noGrp="1"/>
          </p:cNvSpPr>
          <p:nvPr>
            <p:ph type="body" idx="2"/>
          </p:nvPr>
        </p:nvSpPr>
        <p:spPr>
          <a:xfrm>
            <a:off x="207125" y="3432100"/>
            <a:ext cx="3999900" cy="14361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FB organizes cooking battle events. Users can join both as challengers and audience.</a:t>
            </a:r>
          </a:p>
          <a:p>
            <a:pPr marL="457200" lvl="0" indent="-292100" rtl="0">
              <a:spcBef>
                <a:spcPts val="0"/>
              </a:spcBef>
              <a:buSzPct val="100000"/>
              <a:buFont typeface="Roboto"/>
              <a:buAutoNum type="arabicPeriod"/>
            </a:pPr>
            <a:r>
              <a:rPr lang="en" sz="1000">
                <a:latin typeface="Roboto"/>
                <a:ea typeface="Roboto"/>
                <a:cs typeface="Roboto"/>
                <a:sym typeface="Roboto"/>
              </a:rPr>
              <a:t>Challengers cook their dishes in their own place with camera and mic. The audience enjoys watching their cooking by VR.</a:t>
            </a:r>
          </a:p>
          <a:p>
            <a:pPr marL="457200" lvl="0" indent="-292100" rtl="0">
              <a:spcBef>
                <a:spcPts val="0"/>
              </a:spcBef>
              <a:buSzPct val="100000"/>
              <a:buFont typeface="Roboto"/>
              <a:buAutoNum type="arabicPeriod"/>
            </a:pPr>
            <a:r>
              <a:rPr lang="en" sz="1000">
                <a:latin typeface="Roboto"/>
                <a:ea typeface="Roboto"/>
                <a:cs typeface="Roboto"/>
                <a:sym typeface="Roboto"/>
              </a:rPr>
              <a:t>The audience vote which chef is better, make comments, etc.</a:t>
            </a:r>
          </a:p>
        </p:txBody>
      </p:sp>
      <p:sp>
        <p:nvSpPr>
          <p:cNvPr id="993" name="Shape 993"/>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994" name="Shape 994"/>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Pocketdroid</a:t>
            </a:r>
          </a:p>
        </p:txBody>
      </p:sp>
      <p:sp>
        <p:nvSpPr>
          <p:cNvPr id="995" name="Shape 995"/>
          <p:cNvSpPr txBox="1">
            <a:spLocks noGrp="1"/>
          </p:cNvSpPr>
          <p:nvPr>
            <p:ph type="body" idx="2"/>
          </p:nvPr>
        </p:nvSpPr>
        <p:spPr>
          <a:xfrm>
            <a:off x="4564275" y="3432100"/>
            <a:ext cx="4152000" cy="12411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There is a portable small robot who has a camera, a mic and a speaker. </a:t>
            </a:r>
          </a:p>
          <a:p>
            <a:pPr marL="457200" lvl="0" indent="-292100" rtl="0">
              <a:spcBef>
                <a:spcPts val="0"/>
              </a:spcBef>
              <a:buSzPct val="100000"/>
              <a:buFont typeface="Roboto"/>
              <a:buAutoNum type="arabicPeriod"/>
            </a:pPr>
            <a:r>
              <a:rPr lang="en" sz="1000">
                <a:latin typeface="Roboto"/>
                <a:ea typeface="Roboto"/>
                <a:cs typeface="Roboto"/>
                <a:sym typeface="Roboto"/>
              </a:rPr>
              <a:t>People can see the scenery through the robot's camera and hear the sound through a mic. </a:t>
            </a:r>
          </a:p>
          <a:p>
            <a:pPr marL="457200" lvl="0" indent="-292100" rtl="0">
              <a:spcBef>
                <a:spcPts val="0"/>
              </a:spcBef>
              <a:buSzPct val="100000"/>
              <a:buFont typeface="Roboto"/>
              <a:buAutoNum type="arabicPeriod"/>
            </a:pPr>
            <a:r>
              <a:rPr lang="en" sz="1000">
                <a:latin typeface="Roboto"/>
                <a:ea typeface="Roboto"/>
                <a:cs typeface="Roboto"/>
                <a:sym typeface="Roboto"/>
              </a:rPr>
              <a:t>In addition, they can remotely manipulate a camera and speak through a speaker.</a:t>
            </a:r>
          </a:p>
        </p:txBody>
      </p:sp>
      <p:pic>
        <p:nvPicPr>
          <p:cNvPr id="996" name="Shape 996"/>
          <p:cNvPicPr preferRelativeResize="0"/>
          <p:nvPr/>
        </p:nvPicPr>
        <p:blipFill>
          <a:blip r:embed="rId3">
            <a:alphaModFix/>
          </a:blip>
          <a:stretch>
            <a:fillRect/>
          </a:stretch>
        </p:blipFill>
        <p:spPr>
          <a:xfrm>
            <a:off x="336401" y="1269300"/>
            <a:ext cx="1673650" cy="2162800"/>
          </a:xfrm>
          <a:prstGeom prst="rect">
            <a:avLst/>
          </a:prstGeom>
          <a:noFill/>
          <a:ln>
            <a:noFill/>
          </a:ln>
        </p:spPr>
      </p:pic>
      <p:pic>
        <p:nvPicPr>
          <p:cNvPr id="997" name="Shape 997"/>
          <p:cNvPicPr preferRelativeResize="0"/>
          <p:nvPr/>
        </p:nvPicPr>
        <p:blipFill>
          <a:blip r:embed="rId4">
            <a:alphaModFix/>
          </a:blip>
          <a:stretch>
            <a:fillRect/>
          </a:stretch>
        </p:blipFill>
        <p:spPr>
          <a:xfrm>
            <a:off x="4564273" y="1217075"/>
            <a:ext cx="3278424" cy="2047799"/>
          </a:xfrm>
          <a:prstGeom prst="rect">
            <a:avLst/>
          </a:prstGeom>
          <a:noFill/>
          <a:ln>
            <a:noFill/>
          </a:ln>
        </p:spPr>
      </p:pic>
      <p:sp>
        <p:nvSpPr>
          <p:cNvPr id="998" name="Shape 998"/>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999" name="Shape 99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Shape 1004"/>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Emotional Avatar</a:t>
            </a:r>
          </a:p>
        </p:txBody>
      </p:sp>
      <p:sp>
        <p:nvSpPr>
          <p:cNvPr id="1005" name="Shape 1005"/>
          <p:cNvSpPr txBox="1">
            <a:spLocks noGrp="1"/>
          </p:cNvSpPr>
          <p:nvPr>
            <p:ph type="body" idx="2"/>
          </p:nvPr>
        </p:nvSpPr>
        <p:spPr>
          <a:xfrm>
            <a:off x="207125" y="3604050"/>
            <a:ext cx="3999900" cy="1485000"/>
          </a:xfrm>
          <a:prstGeom prst="rect">
            <a:avLst/>
          </a:prstGeom>
        </p:spPr>
        <p:txBody>
          <a:bodyPr lIns="91425" tIns="91425" rIns="91425" bIns="91425" anchor="t" anchorCtr="0">
            <a:noAutofit/>
          </a:bodyPr>
          <a:lstStyle/>
          <a:p>
            <a:pPr marL="457200" lvl="0" indent="-292100" rtl="0">
              <a:spcBef>
                <a:spcPts val="0"/>
              </a:spcBef>
              <a:buSzPct val="100000"/>
              <a:buAutoNum type="arabicPeriod"/>
            </a:pPr>
            <a:r>
              <a:rPr lang="en" sz="1000">
                <a:latin typeface="Roboto"/>
                <a:ea typeface="Roboto"/>
                <a:cs typeface="Roboto"/>
                <a:sym typeface="Roboto"/>
              </a:rPr>
              <a:t>Facebook detect his/her emotional state from facial expression and heartbeat.</a:t>
            </a:r>
          </a:p>
          <a:p>
            <a:pPr marL="457200" lvl="0" indent="-292100" rtl="0">
              <a:spcBef>
                <a:spcPts val="0"/>
              </a:spcBef>
              <a:buSzPct val="100000"/>
              <a:buAutoNum type="arabicPeriod"/>
            </a:pPr>
            <a:r>
              <a:rPr lang="en" sz="1000">
                <a:latin typeface="Roboto"/>
                <a:ea typeface="Roboto"/>
                <a:cs typeface="Roboto"/>
                <a:sym typeface="Roboto"/>
              </a:rPr>
              <a:t>His/her avatar changes the face to represent emotional state. </a:t>
            </a:r>
          </a:p>
          <a:p>
            <a:pPr marL="457200" lvl="0" indent="-292100" rtl="0">
              <a:spcBef>
                <a:spcPts val="0"/>
              </a:spcBef>
              <a:buSzPct val="100000"/>
              <a:buAutoNum type="arabicPeriod"/>
            </a:pPr>
            <a:r>
              <a:rPr lang="en" sz="1000">
                <a:latin typeface="Roboto"/>
                <a:ea typeface="Roboto"/>
                <a:cs typeface="Roboto"/>
                <a:sym typeface="Roboto"/>
              </a:rPr>
              <a:t>Friends know this and comfort him/her.</a:t>
            </a:r>
          </a:p>
        </p:txBody>
      </p:sp>
      <p:sp>
        <p:nvSpPr>
          <p:cNvPr id="1006" name="Shape 1006"/>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07" name="Shape 1007"/>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Preset VR messages</a:t>
            </a:r>
          </a:p>
        </p:txBody>
      </p:sp>
      <p:sp>
        <p:nvSpPr>
          <p:cNvPr id="1008" name="Shape 1008"/>
          <p:cNvSpPr txBox="1">
            <a:spLocks noGrp="1"/>
          </p:cNvSpPr>
          <p:nvPr>
            <p:ph type="body" idx="2"/>
          </p:nvPr>
        </p:nvSpPr>
        <p:spPr>
          <a:xfrm>
            <a:off x="4561600" y="3130300"/>
            <a:ext cx="4154700" cy="1637100"/>
          </a:xfrm>
          <a:prstGeom prst="rect">
            <a:avLst/>
          </a:prstGeom>
        </p:spPr>
        <p:txBody>
          <a:bodyPr lIns="91425" tIns="91425" rIns="91425" bIns="91425" anchor="t" anchorCtr="0">
            <a:noAutofit/>
          </a:bodyPr>
          <a:lstStyle/>
          <a:p>
            <a:pPr marL="457200" lvl="0" indent="-292100">
              <a:spcBef>
                <a:spcPts val="0"/>
              </a:spcBef>
              <a:spcAft>
                <a:spcPts val="0"/>
              </a:spcAft>
              <a:buSzPct val="100000"/>
              <a:buFont typeface="Roboto"/>
              <a:buAutoNum type="arabicPeriod"/>
            </a:pPr>
            <a:r>
              <a:rPr lang="en" sz="1000">
                <a:latin typeface="Roboto"/>
                <a:ea typeface="Roboto"/>
                <a:cs typeface="Roboto"/>
                <a:sym typeface="Roboto"/>
              </a:rPr>
              <a:t>Record short-length 360 video messages beforehand. Typical messages are "happy birthday", "congratulations" and so on.</a:t>
            </a:r>
          </a:p>
          <a:p>
            <a:pPr marL="457200" lvl="0" indent="-292100">
              <a:spcBef>
                <a:spcPts val="0"/>
              </a:spcBef>
              <a:spcAft>
                <a:spcPts val="0"/>
              </a:spcAft>
              <a:buSzPct val="100000"/>
              <a:buFont typeface="Roboto"/>
              <a:buAutoNum type="arabicPeriod"/>
            </a:pPr>
            <a:r>
              <a:rPr lang="en" sz="1000">
                <a:latin typeface="Roboto"/>
                <a:ea typeface="Roboto"/>
                <a:cs typeface="Roboto"/>
                <a:sym typeface="Roboto"/>
              </a:rPr>
              <a:t>Send a preset message when it is needed. You can send these messages automatically if you want.</a:t>
            </a:r>
          </a:p>
          <a:p>
            <a:pPr lvl="0" rtl="0">
              <a:spcBef>
                <a:spcPts val="0"/>
              </a:spcBef>
              <a:spcAft>
                <a:spcPts val="0"/>
              </a:spcAft>
              <a:buNone/>
            </a:pPr>
            <a:r>
              <a:rPr lang="en" sz="1000">
                <a:latin typeface="Roboto"/>
                <a:ea typeface="Roboto"/>
                <a:cs typeface="Roboto"/>
                <a:sym typeface="Roboto"/>
              </a:rPr>
              <a:t>OR</a:t>
            </a:r>
          </a:p>
          <a:p>
            <a:pPr lvl="0" rtl="0">
              <a:spcBef>
                <a:spcPts val="0"/>
              </a:spcBef>
              <a:spcAft>
                <a:spcPts val="0"/>
              </a:spcAft>
              <a:buClr>
                <a:srgbClr val="000000"/>
              </a:buClr>
              <a:buSzPct val="110000"/>
              <a:buFont typeface="Arial"/>
              <a:buNone/>
            </a:pPr>
            <a:r>
              <a:rPr lang="en" sz="1000">
                <a:latin typeface="Roboto"/>
                <a:ea typeface="Roboto"/>
                <a:cs typeface="Roboto"/>
                <a:sym typeface="Roboto"/>
              </a:rPr>
              <a:t>Create your own Avatar and some motions. Send it to friend as soon as he/she posts something. Be in friend’s virtual space</a:t>
            </a:r>
          </a:p>
        </p:txBody>
      </p:sp>
      <p:pic>
        <p:nvPicPr>
          <p:cNvPr id="1009" name="Shape 1009"/>
          <p:cNvPicPr preferRelativeResize="0"/>
          <p:nvPr/>
        </p:nvPicPr>
        <p:blipFill>
          <a:blip r:embed="rId3">
            <a:alphaModFix/>
          </a:blip>
          <a:stretch>
            <a:fillRect/>
          </a:stretch>
        </p:blipFill>
        <p:spPr>
          <a:xfrm>
            <a:off x="276849" y="1250848"/>
            <a:ext cx="1947505" cy="2353200"/>
          </a:xfrm>
          <a:prstGeom prst="rect">
            <a:avLst/>
          </a:prstGeom>
          <a:noFill/>
          <a:ln>
            <a:noFill/>
          </a:ln>
        </p:spPr>
      </p:pic>
      <p:pic>
        <p:nvPicPr>
          <p:cNvPr id="1010" name="Shape 1010"/>
          <p:cNvPicPr preferRelativeResize="0"/>
          <p:nvPr/>
        </p:nvPicPr>
        <p:blipFill rotWithShape="1">
          <a:blip r:embed="rId4">
            <a:alphaModFix/>
          </a:blip>
          <a:srcRect b="41609"/>
          <a:stretch/>
        </p:blipFill>
        <p:spPr>
          <a:xfrm>
            <a:off x="4561600" y="1350987"/>
            <a:ext cx="2153702" cy="1637000"/>
          </a:xfrm>
          <a:prstGeom prst="rect">
            <a:avLst/>
          </a:prstGeom>
          <a:noFill/>
          <a:ln>
            <a:noFill/>
          </a:ln>
        </p:spPr>
      </p:pic>
      <p:pic>
        <p:nvPicPr>
          <p:cNvPr id="1011" name="Shape 1011"/>
          <p:cNvPicPr preferRelativeResize="0"/>
          <p:nvPr/>
        </p:nvPicPr>
        <p:blipFill rotWithShape="1">
          <a:blip r:embed="rId4">
            <a:alphaModFix/>
          </a:blip>
          <a:srcRect t="58164"/>
          <a:stretch/>
        </p:blipFill>
        <p:spPr>
          <a:xfrm>
            <a:off x="6462747" y="1490273"/>
            <a:ext cx="2153702" cy="1172886"/>
          </a:xfrm>
          <a:prstGeom prst="rect">
            <a:avLst/>
          </a:prstGeom>
          <a:noFill/>
          <a:ln>
            <a:noFill/>
          </a:ln>
        </p:spPr>
      </p:pic>
      <p:sp>
        <p:nvSpPr>
          <p:cNvPr id="1012" name="Shape 1012"/>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13" name="Shape 10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46</a:t>
            </a:fld>
            <a:endParaRPr lang="e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Shape 1018"/>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Instant Glee</a:t>
            </a:r>
          </a:p>
        </p:txBody>
      </p:sp>
      <p:sp>
        <p:nvSpPr>
          <p:cNvPr id="1019" name="Shape 1019"/>
          <p:cNvSpPr txBox="1">
            <a:spLocks noGrp="1"/>
          </p:cNvSpPr>
          <p:nvPr>
            <p:ph type="body" idx="2"/>
          </p:nvPr>
        </p:nvSpPr>
        <p:spPr>
          <a:xfrm>
            <a:off x="207125" y="3604050"/>
            <a:ext cx="3999900" cy="14850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People record singing the same song individually.</a:t>
            </a:r>
          </a:p>
          <a:p>
            <a:pPr marL="457200" lvl="0" indent="-292100" rtl="0">
              <a:spcBef>
                <a:spcPts val="0"/>
              </a:spcBef>
              <a:buSzPct val="100000"/>
              <a:buFont typeface="Roboto"/>
              <a:buAutoNum type="arabicPeriod"/>
            </a:pPr>
            <a:r>
              <a:rPr lang="en" sz="1000">
                <a:latin typeface="Roboto"/>
                <a:ea typeface="Roboto"/>
                <a:cs typeface="Roboto"/>
                <a:sym typeface="Roboto"/>
              </a:rPr>
              <a:t>Facebook automatically combines these video clips into one 360 video.</a:t>
            </a:r>
          </a:p>
        </p:txBody>
      </p:sp>
      <p:sp>
        <p:nvSpPr>
          <p:cNvPr id="1020" name="Shape 1020"/>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21" name="Shape 1021"/>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Preset VR messages</a:t>
            </a:r>
          </a:p>
        </p:txBody>
      </p:sp>
      <p:sp>
        <p:nvSpPr>
          <p:cNvPr id="1022" name="Shape 1022"/>
          <p:cNvSpPr txBox="1">
            <a:spLocks noGrp="1"/>
          </p:cNvSpPr>
          <p:nvPr>
            <p:ph type="body" idx="2"/>
          </p:nvPr>
        </p:nvSpPr>
        <p:spPr>
          <a:xfrm>
            <a:off x="4390800" y="3413825"/>
            <a:ext cx="3999900" cy="1185900"/>
          </a:xfrm>
          <a:prstGeom prst="rect">
            <a:avLst/>
          </a:prstGeom>
        </p:spPr>
        <p:txBody>
          <a:bodyPr lIns="91425" tIns="91425" rIns="91425" bIns="91425" anchor="t" anchorCtr="0">
            <a:noAutofit/>
          </a:bodyPr>
          <a:lstStyle/>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Facebook automatically replace friends' face in images and videos to anonymous face icons to cover their identity.</a:t>
            </a:r>
          </a:p>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Some people can see original images and videos depending on their security level. For example, people who were in images and videos can see the original ones.</a:t>
            </a:r>
          </a:p>
        </p:txBody>
      </p:sp>
      <p:pic>
        <p:nvPicPr>
          <p:cNvPr id="1023" name="Shape 1023"/>
          <p:cNvPicPr preferRelativeResize="0"/>
          <p:nvPr/>
        </p:nvPicPr>
        <p:blipFill>
          <a:blip r:embed="rId3">
            <a:alphaModFix/>
          </a:blip>
          <a:stretch>
            <a:fillRect/>
          </a:stretch>
        </p:blipFill>
        <p:spPr>
          <a:xfrm>
            <a:off x="311699" y="1299810"/>
            <a:ext cx="3799775" cy="2114014"/>
          </a:xfrm>
          <a:prstGeom prst="rect">
            <a:avLst/>
          </a:prstGeom>
          <a:noFill/>
          <a:ln>
            <a:noFill/>
          </a:ln>
        </p:spPr>
      </p:pic>
      <p:pic>
        <p:nvPicPr>
          <p:cNvPr id="1024" name="Shape 1024"/>
          <p:cNvPicPr preferRelativeResize="0"/>
          <p:nvPr/>
        </p:nvPicPr>
        <p:blipFill rotWithShape="1">
          <a:blip r:embed="rId4">
            <a:alphaModFix/>
          </a:blip>
          <a:srcRect t="7080"/>
          <a:stretch/>
        </p:blipFill>
        <p:spPr>
          <a:xfrm>
            <a:off x="4600250" y="1299799"/>
            <a:ext cx="2151275" cy="2114025"/>
          </a:xfrm>
          <a:prstGeom prst="rect">
            <a:avLst/>
          </a:prstGeom>
          <a:noFill/>
          <a:ln>
            <a:noFill/>
          </a:ln>
        </p:spPr>
      </p:pic>
      <p:sp>
        <p:nvSpPr>
          <p:cNvPr id="1025" name="Shape 1025"/>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26" name="Shape 102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47</a:t>
            </a:fld>
            <a:endParaRPr lang="e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Shape 1031"/>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Virtual Dress-up</a:t>
            </a:r>
          </a:p>
        </p:txBody>
      </p:sp>
      <p:sp>
        <p:nvSpPr>
          <p:cNvPr id="1032" name="Shape 1032"/>
          <p:cNvSpPr txBox="1">
            <a:spLocks noGrp="1"/>
          </p:cNvSpPr>
          <p:nvPr>
            <p:ph type="body" idx="2"/>
          </p:nvPr>
        </p:nvSpPr>
        <p:spPr>
          <a:xfrm>
            <a:off x="207125" y="3604050"/>
            <a:ext cx="3999900" cy="1485000"/>
          </a:xfrm>
          <a:prstGeom prst="rect">
            <a:avLst/>
          </a:prstGeom>
        </p:spPr>
        <p:txBody>
          <a:bodyPr lIns="91425" tIns="91425" rIns="91425" bIns="91425" anchor="t" anchorCtr="0">
            <a:noAutofit/>
          </a:bodyPr>
          <a:lstStyle/>
          <a:p>
            <a:pPr marL="457200" lvl="0" indent="-292100" rtl="0">
              <a:spcBef>
                <a:spcPts val="0"/>
              </a:spcBef>
              <a:buSzPct val="100000"/>
              <a:buFont typeface="Roboto"/>
              <a:buAutoNum type="arabicPeriod"/>
            </a:pPr>
            <a:r>
              <a:rPr lang="en" sz="1000">
                <a:latin typeface="Roboto"/>
                <a:ea typeface="Roboto"/>
                <a:cs typeface="Roboto"/>
                <a:sym typeface="Roboto"/>
              </a:rPr>
              <a:t>Put on a glass and see people dressed up</a:t>
            </a:r>
          </a:p>
          <a:p>
            <a:pPr marL="457200" lvl="0" indent="-292100" rtl="0">
              <a:spcBef>
                <a:spcPts val="0"/>
              </a:spcBef>
              <a:buSzPct val="100000"/>
              <a:buFont typeface="Roboto"/>
              <a:buAutoNum type="arabicPeriod"/>
            </a:pPr>
            <a:r>
              <a:rPr lang="en" sz="1000">
                <a:latin typeface="Roboto"/>
                <a:ea typeface="Roboto"/>
                <a:cs typeface="Roboto"/>
                <a:sym typeface="Roboto"/>
              </a:rPr>
              <a:t>Have a costume party more easily</a:t>
            </a:r>
          </a:p>
        </p:txBody>
      </p:sp>
      <p:sp>
        <p:nvSpPr>
          <p:cNvPr id="1033" name="Shape 1033"/>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34" name="Shape 1034"/>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Hug Place</a:t>
            </a:r>
          </a:p>
        </p:txBody>
      </p:sp>
      <p:sp>
        <p:nvSpPr>
          <p:cNvPr id="1035" name="Shape 1035"/>
          <p:cNvSpPr txBox="1">
            <a:spLocks noGrp="1"/>
          </p:cNvSpPr>
          <p:nvPr>
            <p:ph type="body" idx="2"/>
          </p:nvPr>
        </p:nvSpPr>
        <p:spPr>
          <a:xfrm>
            <a:off x="4716425" y="3604050"/>
            <a:ext cx="3999900" cy="1187100"/>
          </a:xfrm>
          <a:prstGeom prst="rect">
            <a:avLst/>
          </a:prstGeom>
        </p:spPr>
        <p:txBody>
          <a:bodyPr lIns="91425" tIns="91425" rIns="91425" bIns="91425" anchor="t" anchorCtr="0">
            <a:noAutofit/>
          </a:bodyPr>
          <a:lstStyle/>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Your avatar enters in "Hug House" in facebook cyberspace.</a:t>
            </a:r>
          </a:p>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You shows your status and your avatar can hug with random avatars in the Hug House.</a:t>
            </a:r>
          </a:p>
        </p:txBody>
      </p:sp>
      <p:pic>
        <p:nvPicPr>
          <p:cNvPr id="1036" name="Shape 1036"/>
          <p:cNvPicPr preferRelativeResize="0"/>
          <p:nvPr/>
        </p:nvPicPr>
        <p:blipFill rotWithShape="1">
          <a:blip r:embed="rId3">
            <a:alphaModFix/>
          </a:blip>
          <a:srcRect t="5619" b="8455"/>
          <a:stretch/>
        </p:blipFill>
        <p:spPr>
          <a:xfrm>
            <a:off x="207125" y="1299800"/>
            <a:ext cx="3175449" cy="2046424"/>
          </a:xfrm>
          <a:prstGeom prst="rect">
            <a:avLst/>
          </a:prstGeom>
          <a:noFill/>
          <a:ln>
            <a:noFill/>
          </a:ln>
        </p:spPr>
      </p:pic>
      <p:pic>
        <p:nvPicPr>
          <p:cNvPr id="1037" name="Shape 1037"/>
          <p:cNvPicPr preferRelativeResize="0"/>
          <p:nvPr/>
        </p:nvPicPr>
        <p:blipFill>
          <a:blip r:embed="rId4">
            <a:alphaModFix/>
          </a:blip>
          <a:stretch>
            <a:fillRect/>
          </a:stretch>
        </p:blipFill>
        <p:spPr>
          <a:xfrm>
            <a:off x="4461725" y="1239824"/>
            <a:ext cx="2299649" cy="2166374"/>
          </a:xfrm>
          <a:prstGeom prst="rect">
            <a:avLst/>
          </a:prstGeom>
          <a:noFill/>
          <a:ln>
            <a:noFill/>
          </a:ln>
        </p:spPr>
      </p:pic>
      <p:sp>
        <p:nvSpPr>
          <p:cNvPr id="1038" name="Shape 1038"/>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39" name="Shape 103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Shape 1044"/>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Selfie Glass</a:t>
            </a:r>
          </a:p>
        </p:txBody>
      </p:sp>
      <p:sp>
        <p:nvSpPr>
          <p:cNvPr id="1045" name="Shape 1045"/>
          <p:cNvSpPr txBox="1">
            <a:spLocks noGrp="1"/>
          </p:cNvSpPr>
          <p:nvPr>
            <p:ph type="body" idx="2"/>
          </p:nvPr>
        </p:nvSpPr>
        <p:spPr>
          <a:xfrm>
            <a:off x="207125" y="3604050"/>
            <a:ext cx="3999900" cy="1485000"/>
          </a:xfrm>
          <a:prstGeom prst="rect">
            <a:avLst/>
          </a:prstGeom>
        </p:spPr>
        <p:txBody>
          <a:bodyPr lIns="91425" tIns="91425" rIns="91425" bIns="91425" anchor="t" anchorCtr="0">
            <a:noAutofit/>
          </a:bodyPr>
          <a:lstStyle/>
          <a:p>
            <a:pPr marL="457200" lvl="0" indent="-292100" rtl="0">
              <a:spcBef>
                <a:spcPts val="0"/>
              </a:spcBef>
              <a:buSzPct val="100000"/>
              <a:buAutoNum type="arabicPeriod"/>
            </a:pPr>
            <a:r>
              <a:rPr lang="en" sz="1000">
                <a:latin typeface="Roboto"/>
                <a:ea typeface="Roboto"/>
                <a:cs typeface="Roboto"/>
                <a:sym typeface="Roboto"/>
              </a:rPr>
              <a:t>A glass that enables you to see virtual scenes and record your face at the same time</a:t>
            </a:r>
          </a:p>
          <a:p>
            <a:pPr marL="457200" lvl="0" indent="-292100" rtl="0">
              <a:spcBef>
                <a:spcPts val="0"/>
              </a:spcBef>
              <a:buSzPct val="100000"/>
              <a:buAutoNum type="arabicPeriod"/>
            </a:pPr>
            <a:r>
              <a:rPr lang="en" sz="1000">
                <a:latin typeface="Roboto"/>
                <a:ea typeface="Roboto"/>
                <a:cs typeface="Roboto"/>
                <a:sym typeface="Roboto"/>
              </a:rPr>
              <a:t>Have a virtual facetime with your friend and you could see each other’s face at the same time</a:t>
            </a:r>
          </a:p>
        </p:txBody>
      </p:sp>
      <p:sp>
        <p:nvSpPr>
          <p:cNvPr id="1046" name="Shape 1046"/>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47" name="Shape 1047"/>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Scent Message</a:t>
            </a:r>
          </a:p>
        </p:txBody>
      </p:sp>
      <p:sp>
        <p:nvSpPr>
          <p:cNvPr id="1048" name="Shape 1048"/>
          <p:cNvSpPr txBox="1">
            <a:spLocks noGrp="1"/>
          </p:cNvSpPr>
          <p:nvPr>
            <p:ph type="body" idx="2"/>
          </p:nvPr>
        </p:nvSpPr>
        <p:spPr>
          <a:xfrm>
            <a:off x="4589075" y="3604050"/>
            <a:ext cx="3999900" cy="1187100"/>
          </a:xfrm>
          <a:prstGeom prst="rect">
            <a:avLst/>
          </a:prstGeom>
        </p:spPr>
        <p:txBody>
          <a:bodyPr lIns="91425" tIns="91425" rIns="91425" bIns="91425" anchor="t" anchorCtr="0">
            <a:noAutofit/>
          </a:bodyPr>
          <a:lstStyle/>
          <a:p>
            <a:pPr lvl="0" rtl="0">
              <a:lnSpc>
                <a:spcPct val="115000"/>
              </a:lnSpc>
              <a:spcBef>
                <a:spcPts val="0"/>
              </a:spcBef>
              <a:spcAft>
                <a:spcPts val="0"/>
              </a:spcAft>
              <a:buNone/>
            </a:pPr>
            <a:r>
              <a:rPr lang="en" sz="1000">
                <a:latin typeface="Roboto"/>
                <a:ea typeface="Roboto"/>
                <a:cs typeface="Roboto"/>
                <a:sym typeface="Roboto"/>
              </a:rPr>
              <a:t>Send the smell food and enjoy cooking together. </a:t>
            </a:r>
          </a:p>
          <a:p>
            <a:pPr lvl="0" rtl="0">
              <a:lnSpc>
                <a:spcPct val="115000"/>
              </a:lnSpc>
              <a:spcBef>
                <a:spcPts val="0"/>
              </a:spcBef>
              <a:spcAft>
                <a:spcPts val="0"/>
              </a:spcAft>
              <a:buNone/>
            </a:pPr>
            <a:r>
              <a:rPr lang="en" sz="1000">
                <a:latin typeface="Roboto"/>
                <a:ea typeface="Roboto"/>
                <a:cs typeface="Roboto"/>
                <a:sym typeface="Roboto"/>
              </a:rPr>
              <a:t>OR </a:t>
            </a:r>
          </a:p>
          <a:p>
            <a:pPr lvl="0" rtl="0">
              <a:lnSpc>
                <a:spcPct val="115000"/>
              </a:lnSpc>
              <a:spcBef>
                <a:spcPts val="0"/>
              </a:spcBef>
              <a:spcAft>
                <a:spcPts val="0"/>
              </a:spcAft>
              <a:buNone/>
            </a:pPr>
            <a:r>
              <a:rPr lang="en" sz="1000">
                <a:latin typeface="Roboto"/>
                <a:ea typeface="Roboto"/>
                <a:cs typeface="Roboto"/>
                <a:sym typeface="Roboto"/>
              </a:rPr>
              <a:t>Send the smell of flower with text, photos, videos.</a:t>
            </a:r>
          </a:p>
        </p:txBody>
      </p:sp>
      <p:pic>
        <p:nvPicPr>
          <p:cNvPr id="1049" name="Shape 1049"/>
          <p:cNvPicPr preferRelativeResize="0"/>
          <p:nvPr/>
        </p:nvPicPr>
        <p:blipFill rotWithShape="1">
          <a:blip r:embed="rId3">
            <a:alphaModFix/>
          </a:blip>
          <a:srcRect t="9455" b="23434"/>
          <a:stretch/>
        </p:blipFill>
        <p:spPr>
          <a:xfrm>
            <a:off x="295025" y="1386125"/>
            <a:ext cx="3538576" cy="1781076"/>
          </a:xfrm>
          <a:prstGeom prst="rect">
            <a:avLst/>
          </a:prstGeom>
          <a:noFill/>
          <a:ln>
            <a:noFill/>
          </a:ln>
        </p:spPr>
      </p:pic>
      <p:pic>
        <p:nvPicPr>
          <p:cNvPr id="1050" name="Shape 1050"/>
          <p:cNvPicPr preferRelativeResize="0"/>
          <p:nvPr/>
        </p:nvPicPr>
        <p:blipFill rotWithShape="1">
          <a:blip r:embed="rId4">
            <a:alphaModFix/>
          </a:blip>
          <a:srcRect l="3306"/>
          <a:stretch/>
        </p:blipFill>
        <p:spPr>
          <a:xfrm>
            <a:off x="4587175" y="1324550"/>
            <a:ext cx="2542525" cy="1725575"/>
          </a:xfrm>
          <a:prstGeom prst="rect">
            <a:avLst/>
          </a:prstGeom>
          <a:noFill/>
          <a:ln>
            <a:noFill/>
          </a:ln>
        </p:spPr>
      </p:pic>
      <p:sp>
        <p:nvSpPr>
          <p:cNvPr id="1051" name="Shape 1051"/>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52" name="Shape 10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49</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p:nvPr/>
        </p:nvSpPr>
        <p:spPr>
          <a:xfrm>
            <a:off x="2398262"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4611175"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97" name="Shape 197"/>
          <p:cNvSpPr/>
          <p:nvPr/>
        </p:nvSpPr>
        <p:spPr>
          <a:xfrm>
            <a:off x="6824175"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98" name="Shape 198"/>
          <p:cNvSpPr txBox="1"/>
          <p:nvPr/>
        </p:nvSpPr>
        <p:spPr>
          <a:xfrm>
            <a:off x="311700" y="591075"/>
            <a:ext cx="16071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Users’  needs</a:t>
            </a:r>
          </a:p>
        </p:txBody>
      </p:sp>
      <p:sp>
        <p:nvSpPr>
          <p:cNvPr id="199" name="Shape 199"/>
          <p:cNvSpPr txBox="1"/>
          <p:nvPr/>
        </p:nvSpPr>
        <p:spPr>
          <a:xfrm>
            <a:off x="2413500" y="2029050"/>
            <a:ext cx="2113200" cy="920400"/>
          </a:xfrm>
          <a:prstGeom prst="rect">
            <a:avLst/>
          </a:prstGeom>
          <a:noFill/>
          <a:ln>
            <a:noFill/>
          </a:ln>
        </p:spPr>
        <p:txBody>
          <a:bodyPr lIns="91425" tIns="91425" rIns="91425" bIns="91425" anchor="t" anchorCtr="0">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a:t>
            </a:r>
            <a:r>
              <a:rPr lang="en" sz="1200">
                <a:solidFill>
                  <a:srgbClr val="E91D63"/>
                </a:solidFill>
                <a:latin typeface="Roboto"/>
                <a:ea typeface="Roboto"/>
                <a:cs typeface="Roboto"/>
                <a:sym typeface="Roboto"/>
              </a:rPr>
              <a:t> </a:t>
            </a:r>
            <a:r>
              <a:rPr lang="en" sz="1200" b="1">
                <a:solidFill>
                  <a:srgbClr val="3C78D8"/>
                </a:solidFill>
                <a:latin typeface="Roboto"/>
                <a:ea typeface="Roboto"/>
                <a:cs typeface="Roboto"/>
                <a:sym typeface="Roboto"/>
              </a:rPr>
              <a:t>build strong relationships</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even we are far from each other and don’t know before.</a:t>
            </a:r>
          </a:p>
        </p:txBody>
      </p:sp>
      <p:sp>
        <p:nvSpPr>
          <p:cNvPr id="200" name="Shape 200"/>
          <p:cNvSpPr txBox="1"/>
          <p:nvPr/>
        </p:nvSpPr>
        <p:spPr>
          <a:xfrm>
            <a:off x="6824125" y="2029050"/>
            <a:ext cx="2134500" cy="780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3C78D8"/>
                </a:solidFill>
                <a:latin typeface="Roboto"/>
                <a:ea typeface="Roboto"/>
                <a:cs typeface="Roboto"/>
                <a:sym typeface="Roboto"/>
              </a:rPr>
              <a:t> </a:t>
            </a:r>
            <a:r>
              <a:rPr lang="en" sz="1200" b="1">
                <a:solidFill>
                  <a:srgbClr val="3C78D8"/>
                </a:solidFill>
                <a:latin typeface="Roboto"/>
                <a:ea typeface="Roboto"/>
                <a:cs typeface="Roboto"/>
                <a:sym typeface="Roboto"/>
              </a:rPr>
              <a:t>facilitate my conversation</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by using either activities or environment.</a:t>
            </a:r>
          </a:p>
        </p:txBody>
      </p:sp>
      <p:sp>
        <p:nvSpPr>
          <p:cNvPr id="201" name="Shape 201"/>
          <p:cNvSpPr txBox="1"/>
          <p:nvPr/>
        </p:nvSpPr>
        <p:spPr>
          <a:xfrm>
            <a:off x="4611200" y="2029037"/>
            <a:ext cx="2113200" cy="1279800"/>
          </a:xfrm>
          <a:prstGeom prst="rect">
            <a:avLst/>
          </a:prstGeom>
          <a:noFill/>
          <a:ln>
            <a:noFill/>
          </a:ln>
        </p:spPr>
        <p:txBody>
          <a:bodyPr lIns="91425" tIns="91425" rIns="91425" bIns="91425" anchor="t" anchorCtr="0">
            <a:noAutofit/>
          </a:bodyPr>
          <a:lstStyle/>
          <a:p>
            <a:pPr lv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lang="en" sz="1200" b="1">
                <a:solidFill>
                  <a:srgbClr val="3C78D8"/>
                </a:solidFill>
                <a:latin typeface="Roboto"/>
                <a:ea typeface="Roboto"/>
                <a:cs typeface="Roboto"/>
                <a:sym typeface="Roboto"/>
              </a:rPr>
              <a:t>integrate my memories and control privacy</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the platform.</a:t>
            </a:r>
          </a:p>
          <a:p>
            <a:pPr lvl="0" rtl="0">
              <a:spcBef>
                <a:spcPts val="0"/>
              </a:spcBef>
              <a:buClr>
                <a:schemeClr val="dk1"/>
              </a:buClr>
              <a:buFont typeface="Arial"/>
              <a:buNone/>
            </a:pPr>
            <a:endParaRPr sz="1200">
              <a:solidFill>
                <a:srgbClr val="666666"/>
              </a:solidFill>
              <a:latin typeface="Roboto"/>
              <a:ea typeface="Roboto"/>
              <a:cs typeface="Roboto"/>
              <a:sym typeface="Roboto"/>
            </a:endParaRPr>
          </a:p>
        </p:txBody>
      </p:sp>
      <p:sp>
        <p:nvSpPr>
          <p:cNvPr id="202" name="Shape 202"/>
          <p:cNvSpPr/>
          <p:nvPr/>
        </p:nvSpPr>
        <p:spPr>
          <a:xfrm>
            <a:off x="185375" y="1779575"/>
            <a:ext cx="2134500" cy="33639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3" name="Shape 203"/>
          <p:cNvSpPr txBox="1"/>
          <p:nvPr/>
        </p:nvSpPr>
        <p:spPr>
          <a:xfrm>
            <a:off x="206625" y="2029050"/>
            <a:ext cx="2113200" cy="13029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lang="en" sz="1200" b="1">
                <a:solidFill>
                  <a:srgbClr val="3C78D8"/>
                </a:solidFill>
                <a:latin typeface="Roboto"/>
                <a:ea typeface="Roboto"/>
                <a:cs typeface="Roboto"/>
                <a:sym typeface="Roboto"/>
              </a:rPr>
              <a:t>feel emotion and feelings from others</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social media.</a:t>
            </a:r>
          </a:p>
        </p:txBody>
      </p:sp>
      <p:sp>
        <p:nvSpPr>
          <p:cNvPr id="204" name="Shape 20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Shape 1057"/>
          <p:cNvSpPr txBox="1">
            <a:spLocks noGrp="1"/>
          </p:cNvSpPr>
          <p:nvPr>
            <p:ph type="title"/>
          </p:nvPr>
        </p:nvSpPr>
        <p:spPr>
          <a:xfrm>
            <a:off x="2071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Magic Plate</a:t>
            </a:r>
          </a:p>
        </p:txBody>
      </p:sp>
      <p:sp>
        <p:nvSpPr>
          <p:cNvPr id="1058" name="Shape 1058"/>
          <p:cNvSpPr txBox="1">
            <a:spLocks noGrp="1"/>
          </p:cNvSpPr>
          <p:nvPr>
            <p:ph type="body" idx="2"/>
          </p:nvPr>
        </p:nvSpPr>
        <p:spPr>
          <a:xfrm>
            <a:off x="207125" y="3604050"/>
            <a:ext cx="3999900" cy="1485000"/>
          </a:xfrm>
          <a:prstGeom prst="rect">
            <a:avLst/>
          </a:prstGeom>
        </p:spPr>
        <p:txBody>
          <a:bodyPr lIns="91425" tIns="91425" rIns="91425" bIns="91425" anchor="t" anchorCtr="0">
            <a:noAutofit/>
          </a:bodyPr>
          <a:lstStyle/>
          <a:p>
            <a:pPr marL="457200" lvl="0" indent="-292100" rtl="0">
              <a:spcBef>
                <a:spcPts val="0"/>
              </a:spcBef>
              <a:buSzPct val="100000"/>
              <a:buAutoNum type="arabicPeriod"/>
            </a:pPr>
            <a:r>
              <a:rPr lang="en" sz="1000">
                <a:latin typeface="Roboto"/>
                <a:ea typeface="Roboto"/>
                <a:cs typeface="Roboto"/>
                <a:sym typeface="Roboto"/>
              </a:rPr>
              <a:t>Take on your VR glass and enjoy your virtual meal</a:t>
            </a:r>
          </a:p>
          <a:p>
            <a:pPr marL="457200" lvl="0" indent="-292100" rtl="0">
              <a:spcBef>
                <a:spcPts val="0"/>
              </a:spcBef>
              <a:buSzPct val="100000"/>
              <a:buAutoNum type="arabicPeriod"/>
            </a:pPr>
            <a:r>
              <a:rPr lang="en" sz="1000">
                <a:latin typeface="Roboto"/>
                <a:ea typeface="Roboto"/>
                <a:cs typeface="Roboto"/>
                <a:sym typeface="Roboto"/>
              </a:rPr>
              <a:t>Everything changes to virtual (scenario, companion) except the food you are eating in your plate.</a:t>
            </a:r>
          </a:p>
        </p:txBody>
      </p:sp>
      <p:sp>
        <p:nvSpPr>
          <p:cNvPr id="1059" name="Shape 1059"/>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Drawings</a:t>
            </a:r>
          </a:p>
        </p:txBody>
      </p:sp>
      <p:sp>
        <p:nvSpPr>
          <p:cNvPr id="1060" name="Shape 1060"/>
          <p:cNvSpPr txBox="1">
            <a:spLocks noGrp="1"/>
          </p:cNvSpPr>
          <p:nvPr>
            <p:ph type="title"/>
          </p:nvPr>
        </p:nvSpPr>
        <p:spPr>
          <a:xfrm>
            <a:off x="4461725" y="921400"/>
            <a:ext cx="4254600" cy="348000"/>
          </a:xfrm>
          <a:prstGeom prst="rect">
            <a:avLst/>
          </a:prstGeom>
        </p:spPr>
        <p:txBody>
          <a:bodyPr lIns="91425" tIns="91425" rIns="91425" bIns="91425" anchor="t" anchorCtr="0">
            <a:noAutofit/>
          </a:bodyPr>
          <a:lstStyle/>
          <a:p>
            <a:pPr lvl="0" rtl="0">
              <a:spcBef>
                <a:spcPts val="0"/>
              </a:spcBef>
              <a:buNone/>
            </a:pPr>
            <a:r>
              <a:rPr lang="en" sz="1200">
                <a:latin typeface="Roboto"/>
                <a:ea typeface="Roboto"/>
                <a:cs typeface="Roboto"/>
                <a:sym typeface="Roboto"/>
              </a:rPr>
              <a:t>Virtual Hugger</a:t>
            </a:r>
          </a:p>
        </p:txBody>
      </p:sp>
      <p:sp>
        <p:nvSpPr>
          <p:cNvPr id="1061" name="Shape 1061"/>
          <p:cNvSpPr txBox="1">
            <a:spLocks noGrp="1"/>
          </p:cNvSpPr>
          <p:nvPr>
            <p:ph type="body" idx="2"/>
          </p:nvPr>
        </p:nvSpPr>
        <p:spPr>
          <a:xfrm>
            <a:off x="4561000" y="3604050"/>
            <a:ext cx="4155300" cy="880800"/>
          </a:xfrm>
          <a:prstGeom prst="rect">
            <a:avLst/>
          </a:prstGeom>
        </p:spPr>
        <p:txBody>
          <a:bodyPr lIns="91425" tIns="91425" rIns="91425" bIns="91425" anchor="t" anchorCtr="0">
            <a:noAutofit/>
          </a:bodyPr>
          <a:lstStyle/>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A soft tile on the column for you to hug</a:t>
            </a:r>
          </a:p>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A hole on the column and you could see VR scenes through it </a:t>
            </a:r>
          </a:p>
          <a:p>
            <a:pPr marL="457200" lvl="0" indent="-292100" rtl="0">
              <a:spcBef>
                <a:spcPts val="0"/>
              </a:spcBef>
              <a:spcAft>
                <a:spcPts val="0"/>
              </a:spcAft>
              <a:buSzPct val="100000"/>
              <a:buFont typeface="Roboto"/>
              <a:buAutoNum type="arabicPeriod"/>
            </a:pPr>
            <a:r>
              <a:rPr lang="en" sz="1000">
                <a:latin typeface="Roboto"/>
                <a:ea typeface="Roboto"/>
                <a:cs typeface="Roboto"/>
                <a:sym typeface="Roboto"/>
              </a:rPr>
              <a:t>Hug it and feel the warmth of your partner </a:t>
            </a:r>
          </a:p>
        </p:txBody>
      </p:sp>
      <p:pic>
        <p:nvPicPr>
          <p:cNvPr id="1062" name="Shape 1062"/>
          <p:cNvPicPr preferRelativeResize="0"/>
          <p:nvPr/>
        </p:nvPicPr>
        <p:blipFill rotWithShape="1">
          <a:blip r:embed="rId3">
            <a:alphaModFix/>
          </a:blip>
          <a:srcRect l="2676" t="10244" b="8063"/>
          <a:stretch/>
        </p:blipFill>
        <p:spPr>
          <a:xfrm>
            <a:off x="276549" y="1276250"/>
            <a:ext cx="3267174" cy="2056800"/>
          </a:xfrm>
          <a:prstGeom prst="rect">
            <a:avLst/>
          </a:prstGeom>
          <a:noFill/>
          <a:ln>
            <a:noFill/>
          </a:ln>
        </p:spPr>
      </p:pic>
      <p:pic>
        <p:nvPicPr>
          <p:cNvPr id="1063" name="Shape 1063"/>
          <p:cNvPicPr preferRelativeResize="0"/>
          <p:nvPr/>
        </p:nvPicPr>
        <p:blipFill>
          <a:blip r:embed="rId4">
            <a:alphaModFix/>
          </a:blip>
          <a:stretch>
            <a:fillRect/>
          </a:stretch>
        </p:blipFill>
        <p:spPr>
          <a:xfrm>
            <a:off x="4561000" y="1221899"/>
            <a:ext cx="2887350" cy="2165500"/>
          </a:xfrm>
          <a:prstGeom prst="rect">
            <a:avLst/>
          </a:prstGeom>
          <a:noFill/>
          <a:ln>
            <a:noFill/>
          </a:ln>
        </p:spPr>
      </p:pic>
      <p:sp>
        <p:nvSpPr>
          <p:cNvPr id="1064" name="Shape 1064"/>
          <p:cNvSpPr txBox="1"/>
          <p:nvPr/>
        </p:nvSpPr>
        <p:spPr>
          <a:xfrm>
            <a:off x="0" y="-604200"/>
            <a:ext cx="41712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Chieko edited on Dec 2</a:t>
            </a:r>
          </a:p>
        </p:txBody>
      </p:sp>
      <p:sp>
        <p:nvSpPr>
          <p:cNvPr id="1065" name="Shape 106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50</a:t>
            </a:fld>
            <a:endParaRPr lang="e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Shape 1070"/>
          <p:cNvSpPr txBox="1"/>
          <p:nvPr/>
        </p:nvSpPr>
        <p:spPr>
          <a:xfrm>
            <a:off x="158975" y="362475"/>
            <a:ext cx="39525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Solution Evaluation</a:t>
            </a:r>
          </a:p>
        </p:txBody>
      </p:sp>
      <p:sp>
        <p:nvSpPr>
          <p:cNvPr id="1071" name="Shape 1071"/>
          <p:cNvSpPr txBox="1">
            <a:spLocks noGrp="1"/>
          </p:cNvSpPr>
          <p:nvPr>
            <p:ph type="body" idx="2"/>
          </p:nvPr>
        </p:nvSpPr>
        <p:spPr>
          <a:xfrm>
            <a:off x="6021650" y="964350"/>
            <a:ext cx="2519400" cy="2641800"/>
          </a:xfrm>
          <a:prstGeom prst="rect">
            <a:avLst/>
          </a:prstGeom>
        </p:spPr>
        <p:txBody>
          <a:bodyPr lIns="91425" tIns="91425" rIns="91425" bIns="91425" anchor="t" anchorCtr="0">
            <a:noAutofit/>
          </a:bodyPr>
          <a:lstStyle/>
          <a:p>
            <a:pPr lvl="0" rtl="0">
              <a:spcBef>
                <a:spcPts val="0"/>
              </a:spcBef>
              <a:spcAft>
                <a:spcPts val="0"/>
              </a:spcAft>
              <a:buNone/>
            </a:pPr>
            <a:r>
              <a:rPr lang="en" sz="1000">
                <a:solidFill>
                  <a:srgbClr val="434343"/>
                </a:solidFill>
                <a:latin typeface="Roboto"/>
                <a:ea typeface="Roboto"/>
                <a:cs typeface="Roboto"/>
                <a:sym typeface="Roboto"/>
              </a:rPr>
              <a:t>We evaluated by two criteria: the user value and the business value. In the user value, we weighed social interaction, engaging experience and convenience in this order, while in the business value, we weighed technological feasibility, revenue opportunity, marketability and strategic fit with Facebook goals in this order.</a:t>
            </a:r>
          </a:p>
        </p:txBody>
      </p:sp>
      <p:grpSp>
        <p:nvGrpSpPr>
          <p:cNvPr id="1072" name="Shape 1072"/>
          <p:cNvGrpSpPr/>
          <p:nvPr/>
        </p:nvGrpSpPr>
        <p:grpSpPr>
          <a:xfrm>
            <a:off x="270942" y="1057267"/>
            <a:ext cx="5457813" cy="3648399"/>
            <a:chOff x="1662418" y="362475"/>
            <a:chExt cx="7481580" cy="4781024"/>
          </a:xfrm>
        </p:grpSpPr>
        <p:pic>
          <p:nvPicPr>
            <p:cNvPr id="1073" name="Shape 1073"/>
            <p:cNvPicPr preferRelativeResize="0"/>
            <p:nvPr/>
          </p:nvPicPr>
          <p:blipFill>
            <a:blip r:embed="rId3">
              <a:alphaModFix/>
            </a:blip>
            <a:stretch>
              <a:fillRect/>
            </a:stretch>
          </p:blipFill>
          <p:spPr>
            <a:xfrm>
              <a:off x="1662418" y="362475"/>
              <a:ext cx="7481580" cy="4781024"/>
            </a:xfrm>
            <a:prstGeom prst="rect">
              <a:avLst/>
            </a:prstGeom>
            <a:noFill/>
            <a:ln>
              <a:noFill/>
            </a:ln>
          </p:spPr>
        </p:pic>
        <p:sp>
          <p:nvSpPr>
            <p:cNvPr id="1074" name="Shape 1074"/>
            <p:cNvSpPr/>
            <p:nvPr/>
          </p:nvSpPr>
          <p:spPr>
            <a:xfrm>
              <a:off x="2395400" y="598850"/>
              <a:ext cx="6495300" cy="3742800"/>
            </a:xfrm>
            <a:prstGeom prst="rtTriangle">
              <a:avLst/>
            </a:prstGeom>
            <a:solidFill>
              <a:srgbClr val="D9D9D9">
                <a:alpha val="34620"/>
              </a:srgbClr>
            </a:solidFill>
            <a:ln>
              <a:noFill/>
            </a:ln>
          </p:spPr>
          <p:txBody>
            <a:bodyPr lIns="91425" tIns="91425" rIns="91425" bIns="91425" anchor="ctr" anchorCtr="0">
              <a:noAutofit/>
            </a:bodyPr>
            <a:lstStyle/>
            <a:p>
              <a:pPr lvl="0">
                <a:spcBef>
                  <a:spcPts val="0"/>
                </a:spcBef>
                <a:buNone/>
              </a:pPr>
              <a:endParaRPr/>
            </a:p>
          </p:txBody>
        </p:sp>
      </p:grpSp>
      <p:sp>
        <p:nvSpPr>
          <p:cNvPr id="1075" name="Shape 1075"/>
          <p:cNvSpPr txBox="1"/>
          <p:nvPr/>
        </p:nvSpPr>
        <p:spPr>
          <a:xfrm>
            <a:off x="0" y="-604200"/>
            <a:ext cx="4171200" cy="604200"/>
          </a:xfrm>
          <a:prstGeom prst="rect">
            <a:avLst/>
          </a:prstGeom>
          <a:noFill/>
          <a:ln>
            <a:noFill/>
          </a:ln>
        </p:spPr>
        <p:txBody>
          <a:bodyPr lIns="91425" tIns="91425" rIns="91425" bIns="91425" anchor="t" anchorCtr="0">
            <a:noAutofit/>
          </a:bodyPr>
          <a:lstStyle/>
          <a:p>
            <a:pPr lvl="0">
              <a:spcBef>
                <a:spcPts val="0"/>
              </a:spcBef>
              <a:buNone/>
            </a:pPr>
            <a:r>
              <a:rPr lang="en" sz="3000">
                <a:latin typeface="Bree Serif"/>
                <a:ea typeface="Bree Serif"/>
                <a:cs typeface="Bree Serif"/>
                <a:sym typeface="Bree Serif"/>
              </a:rPr>
              <a:t>Chieko edited on Dec 2</a:t>
            </a:r>
          </a:p>
        </p:txBody>
      </p:sp>
      <p:sp>
        <p:nvSpPr>
          <p:cNvPr id="1076" name="Shape 107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51</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p:nvPr/>
        </p:nvSpPr>
        <p:spPr>
          <a:xfrm>
            <a:off x="311700" y="591075"/>
            <a:ext cx="44754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666666"/>
                </a:solidFill>
                <a:latin typeface="Bree Serif"/>
                <a:ea typeface="Bree Serif"/>
                <a:cs typeface="Bree Serif"/>
                <a:sym typeface="Bree Serif"/>
              </a:rPr>
              <a:t>Design principles for facebook</a:t>
            </a:r>
          </a:p>
        </p:txBody>
      </p:sp>
      <p:sp>
        <p:nvSpPr>
          <p:cNvPr id="210" name="Shape 210"/>
          <p:cNvSpPr txBox="1"/>
          <p:nvPr/>
        </p:nvSpPr>
        <p:spPr>
          <a:xfrm>
            <a:off x="1132900" y="1385300"/>
            <a:ext cx="24027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3C78D8"/>
                </a:solidFill>
                <a:latin typeface="Bree Serif"/>
                <a:ea typeface="Bree Serif"/>
                <a:cs typeface="Bree Serif"/>
                <a:sym typeface="Bree Serif"/>
              </a:rPr>
              <a:t>Current facebook platform</a:t>
            </a:r>
          </a:p>
        </p:txBody>
      </p:sp>
      <p:sp>
        <p:nvSpPr>
          <p:cNvPr id="211" name="Shape 211"/>
          <p:cNvSpPr txBox="1"/>
          <p:nvPr/>
        </p:nvSpPr>
        <p:spPr>
          <a:xfrm>
            <a:off x="5648850" y="1385300"/>
            <a:ext cx="2250300" cy="442200"/>
          </a:xfrm>
          <a:prstGeom prst="rect">
            <a:avLst/>
          </a:prstGeom>
          <a:noFill/>
          <a:ln>
            <a:noFill/>
          </a:ln>
        </p:spPr>
        <p:txBody>
          <a:bodyPr lIns="91425" tIns="91425" rIns="91425" bIns="91425" anchor="t" anchorCtr="0">
            <a:noAutofit/>
          </a:bodyPr>
          <a:lstStyle/>
          <a:p>
            <a:pPr lvl="0" rtl="0">
              <a:spcBef>
                <a:spcPts val="0"/>
              </a:spcBef>
              <a:buNone/>
            </a:pPr>
            <a:r>
              <a:rPr lang="en">
                <a:solidFill>
                  <a:srgbClr val="3C78D8"/>
                </a:solidFill>
                <a:latin typeface="Bree Serif"/>
                <a:ea typeface="Bree Serif"/>
                <a:cs typeface="Bree Serif"/>
                <a:sym typeface="Bree Serif"/>
              </a:rPr>
              <a:t>Future Facebook with VR</a:t>
            </a:r>
          </a:p>
        </p:txBody>
      </p:sp>
      <p:cxnSp>
        <p:nvCxnSpPr>
          <p:cNvPr id="212" name="Shape 212"/>
          <p:cNvCxnSpPr/>
          <p:nvPr/>
        </p:nvCxnSpPr>
        <p:spPr>
          <a:xfrm>
            <a:off x="3939150" y="1606400"/>
            <a:ext cx="1329900" cy="0"/>
          </a:xfrm>
          <a:prstGeom prst="straightConnector1">
            <a:avLst/>
          </a:prstGeom>
          <a:noFill/>
          <a:ln w="9525" cap="flat" cmpd="sng">
            <a:solidFill>
              <a:srgbClr val="3C78D8"/>
            </a:solidFill>
            <a:prstDash val="solid"/>
            <a:round/>
            <a:headEnd type="none" w="lg" len="lg"/>
            <a:tailEnd type="triangle" w="lg" len="lg"/>
          </a:ln>
        </p:spPr>
      </p:cxnSp>
      <p:sp>
        <p:nvSpPr>
          <p:cNvPr id="213" name="Shape 213"/>
          <p:cNvSpPr txBox="1">
            <a:spLocks noGrp="1"/>
          </p:cNvSpPr>
          <p:nvPr>
            <p:ph type="body" idx="4294967295"/>
          </p:nvPr>
        </p:nvSpPr>
        <p:spPr>
          <a:xfrm>
            <a:off x="622925" y="1919550"/>
            <a:ext cx="3621600" cy="1609200"/>
          </a:xfrm>
          <a:prstGeom prst="rect">
            <a:avLst/>
          </a:prstGeom>
        </p:spPr>
        <p:txBody>
          <a:bodyPr lIns="91425" tIns="91425" rIns="91425" bIns="91425" anchor="t" anchorCtr="0">
            <a:noAutofit/>
          </a:bodyPr>
          <a:lstStyle/>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Get reactions from others after posting pictures/video by comments</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Keep your memories and share them at the same time</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Broadcast your thoughts to others</a:t>
            </a:r>
          </a:p>
        </p:txBody>
      </p:sp>
      <p:sp>
        <p:nvSpPr>
          <p:cNvPr id="214" name="Shape 214"/>
          <p:cNvSpPr txBox="1">
            <a:spLocks noGrp="1"/>
          </p:cNvSpPr>
          <p:nvPr>
            <p:ph type="body" idx="4294967295"/>
          </p:nvPr>
        </p:nvSpPr>
        <p:spPr>
          <a:xfrm>
            <a:off x="4877650" y="1919550"/>
            <a:ext cx="3621600" cy="1609200"/>
          </a:xfrm>
          <a:prstGeom prst="rect">
            <a:avLst/>
          </a:prstGeom>
        </p:spPr>
        <p:txBody>
          <a:bodyPr lIns="91425" tIns="91425" rIns="91425" bIns="91425" anchor="t" anchorCtr="0">
            <a:noAutofit/>
          </a:bodyPr>
          <a:lstStyle/>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Intimidate reactions from others after posting on Facebook VR</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Customized sorting your memories and sharing them with specific people</a:t>
            </a:r>
          </a:p>
          <a:p>
            <a:pPr marL="457200" lvl="0" indent="-3048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One on one interaction</a:t>
            </a:r>
          </a:p>
        </p:txBody>
      </p:sp>
      <p:sp>
        <p:nvSpPr>
          <p:cNvPr id="215" name="Shape 2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219"/>
        <p:cNvGrpSpPr/>
        <p:nvPr/>
      </p:nvGrpSpPr>
      <p:grpSpPr>
        <a:xfrm>
          <a:off x="0" y="0"/>
          <a:ext cx="0" cy="0"/>
          <a:chOff x="0" y="0"/>
          <a:chExt cx="0" cy="0"/>
        </a:xfrm>
      </p:grpSpPr>
      <p:pic>
        <p:nvPicPr>
          <p:cNvPr id="220" name="Shape 220"/>
          <p:cNvPicPr preferRelativeResize="0"/>
          <p:nvPr/>
        </p:nvPicPr>
        <p:blipFill>
          <a:blip r:embed="rId3">
            <a:alphaModFix amt="29000"/>
          </a:blip>
          <a:stretch>
            <a:fillRect/>
          </a:stretch>
        </p:blipFill>
        <p:spPr>
          <a:xfrm>
            <a:off x="2969900" y="2878849"/>
            <a:ext cx="2984849" cy="2306449"/>
          </a:xfrm>
          <a:prstGeom prst="rect">
            <a:avLst/>
          </a:prstGeom>
          <a:noFill/>
          <a:ln>
            <a:noFill/>
          </a:ln>
        </p:spPr>
      </p:pic>
      <p:pic>
        <p:nvPicPr>
          <p:cNvPr id="221" name="Shape 221"/>
          <p:cNvPicPr preferRelativeResize="0"/>
          <p:nvPr/>
        </p:nvPicPr>
        <p:blipFill>
          <a:blip r:embed="rId4">
            <a:alphaModFix amt="31000"/>
          </a:blip>
          <a:stretch>
            <a:fillRect/>
          </a:stretch>
        </p:blipFill>
        <p:spPr>
          <a:xfrm>
            <a:off x="6849625" y="3078149"/>
            <a:ext cx="3136278" cy="2423449"/>
          </a:xfrm>
          <a:prstGeom prst="rect">
            <a:avLst/>
          </a:prstGeom>
          <a:noFill/>
          <a:ln>
            <a:noFill/>
          </a:ln>
        </p:spPr>
      </p:pic>
      <p:pic>
        <p:nvPicPr>
          <p:cNvPr id="222" name="Shape 222"/>
          <p:cNvPicPr preferRelativeResize="0"/>
          <p:nvPr/>
        </p:nvPicPr>
        <p:blipFill>
          <a:blip r:embed="rId5">
            <a:alphaModFix amt="25000"/>
          </a:blip>
          <a:stretch>
            <a:fillRect/>
          </a:stretch>
        </p:blipFill>
        <p:spPr>
          <a:xfrm>
            <a:off x="2811044" y="245950"/>
            <a:ext cx="2427405" cy="1875722"/>
          </a:xfrm>
          <a:prstGeom prst="rect">
            <a:avLst/>
          </a:prstGeom>
          <a:noFill/>
          <a:ln>
            <a:noFill/>
          </a:ln>
        </p:spPr>
      </p:pic>
      <p:pic>
        <p:nvPicPr>
          <p:cNvPr id="223" name="Shape 223"/>
          <p:cNvPicPr preferRelativeResize="0"/>
          <p:nvPr/>
        </p:nvPicPr>
        <p:blipFill>
          <a:blip r:embed="rId6">
            <a:alphaModFix amt="24000"/>
          </a:blip>
          <a:stretch>
            <a:fillRect/>
          </a:stretch>
        </p:blipFill>
        <p:spPr>
          <a:xfrm>
            <a:off x="5492712" y="515400"/>
            <a:ext cx="2912497" cy="2250547"/>
          </a:xfrm>
          <a:prstGeom prst="rect">
            <a:avLst/>
          </a:prstGeom>
          <a:noFill/>
          <a:ln>
            <a:noFill/>
          </a:ln>
        </p:spPr>
      </p:pic>
      <p:sp>
        <p:nvSpPr>
          <p:cNvPr id="224" name="Shape 224"/>
          <p:cNvSpPr txBox="1">
            <a:spLocks noGrp="1"/>
          </p:cNvSpPr>
          <p:nvPr>
            <p:ph type="title"/>
          </p:nvPr>
        </p:nvSpPr>
        <p:spPr>
          <a:xfrm>
            <a:off x="2922600" y="1961150"/>
            <a:ext cx="3556800" cy="917700"/>
          </a:xfrm>
          <a:prstGeom prst="rect">
            <a:avLst/>
          </a:prstGeom>
        </p:spPr>
        <p:txBody>
          <a:bodyPr lIns="91425" tIns="91425" rIns="91425" bIns="91425" anchor="t" anchorCtr="0">
            <a:noAutofit/>
          </a:bodyPr>
          <a:lstStyle/>
          <a:p>
            <a:pPr lvl="0" rtl="0">
              <a:lnSpc>
                <a:spcPct val="150000"/>
              </a:lnSpc>
              <a:spcBef>
                <a:spcPts val="0"/>
              </a:spcBef>
              <a:buClr>
                <a:schemeClr val="dk1"/>
              </a:buClr>
              <a:buSzPct val="78571"/>
              <a:buFont typeface="Arial"/>
              <a:buNone/>
            </a:pPr>
            <a:r>
              <a:rPr lang="en" sz="1400">
                <a:solidFill>
                  <a:srgbClr val="FFFFFF"/>
                </a:solidFill>
                <a:latin typeface="Bree Serif"/>
                <a:ea typeface="Bree Serif"/>
                <a:cs typeface="Bree Serif"/>
                <a:sym typeface="Bree Serif"/>
              </a:rPr>
              <a:t>Concept 1 - Host events in virtual space</a:t>
            </a:r>
          </a:p>
          <a:p>
            <a:pPr lvl="0" rtl="0">
              <a:lnSpc>
                <a:spcPct val="150000"/>
              </a:lnSpc>
              <a:spcBef>
                <a:spcPts val="0"/>
              </a:spcBef>
              <a:buNone/>
            </a:pPr>
            <a:r>
              <a:rPr lang="en" sz="1400">
                <a:solidFill>
                  <a:srgbClr val="FFFFFF"/>
                </a:solidFill>
                <a:latin typeface="Bree Serif"/>
                <a:ea typeface="Bree Serif"/>
                <a:cs typeface="Bree Serif"/>
                <a:sym typeface="Bree Serif"/>
              </a:rPr>
              <a:t>Concept 2 - VR Gallery</a:t>
            </a:r>
          </a:p>
          <a:p>
            <a:pPr lvl="0" rtl="0">
              <a:lnSpc>
                <a:spcPct val="150000"/>
              </a:lnSpc>
              <a:spcBef>
                <a:spcPts val="0"/>
              </a:spcBef>
              <a:buNone/>
            </a:pPr>
            <a:r>
              <a:rPr lang="en" sz="1400">
                <a:solidFill>
                  <a:srgbClr val="FFFFFF"/>
                </a:solidFill>
                <a:latin typeface="Bree Serif"/>
                <a:ea typeface="Bree Serif"/>
                <a:cs typeface="Bree Serif"/>
                <a:sym typeface="Bree Serif"/>
              </a:rPr>
              <a:t>Concept 3 - Dream Inducer</a:t>
            </a:r>
          </a:p>
        </p:txBody>
      </p:sp>
      <p:pic>
        <p:nvPicPr>
          <p:cNvPr id="225" name="Shape 225"/>
          <p:cNvPicPr preferRelativeResize="0"/>
          <p:nvPr/>
        </p:nvPicPr>
        <p:blipFill>
          <a:blip r:embed="rId7">
            <a:alphaModFix amt="26000"/>
          </a:blip>
          <a:stretch>
            <a:fillRect/>
          </a:stretch>
        </p:blipFill>
        <p:spPr>
          <a:xfrm>
            <a:off x="181499" y="1333081"/>
            <a:ext cx="2427422" cy="1875741"/>
          </a:xfrm>
          <a:prstGeom prst="rect">
            <a:avLst/>
          </a:prstGeom>
          <a:noFill/>
          <a:ln>
            <a:noFill/>
          </a:ln>
        </p:spPr>
      </p:pic>
      <p:pic>
        <p:nvPicPr>
          <p:cNvPr id="226" name="Shape 226"/>
          <p:cNvPicPr preferRelativeResize="0"/>
          <p:nvPr/>
        </p:nvPicPr>
        <p:blipFill>
          <a:blip r:embed="rId8">
            <a:alphaModFix amt="50000"/>
          </a:blip>
          <a:stretch>
            <a:fillRect/>
          </a:stretch>
        </p:blipFill>
        <p:spPr>
          <a:xfrm>
            <a:off x="990649" y="3078150"/>
            <a:ext cx="1858510" cy="1436128"/>
          </a:xfrm>
          <a:prstGeom prst="rect">
            <a:avLst/>
          </a:prstGeom>
          <a:noFill/>
          <a:ln>
            <a:noFill/>
          </a:ln>
        </p:spPr>
      </p:pic>
      <p:pic>
        <p:nvPicPr>
          <p:cNvPr id="227" name="Shape 227"/>
          <p:cNvPicPr preferRelativeResize="0"/>
          <p:nvPr/>
        </p:nvPicPr>
        <p:blipFill>
          <a:blip r:embed="rId9">
            <a:alphaModFix amt="44000"/>
          </a:blip>
          <a:stretch>
            <a:fillRect/>
          </a:stretch>
        </p:blipFill>
        <p:spPr>
          <a:xfrm>
            <a:off x="5543456" y="2820301"/>
            <a:ext cx="1964440" cy="1517976"/>
          </a:xfrm>
          <a:prstGeom prst="rect">
            <a:avLst/>
          </a:prstGeom>
          <a:noFill/>
          <a:ln>
            <a:noFill/>
          </a:ln>
        </p:spPr>
      </p:pic>
      <p:sp>
        <p:nvSpPr>
          <p:cNvPr id="228" name="Shape 2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FFFFFF"/>
                </a:solidFill>
              </a:rPr>
              <a:t>7</a:t>
            </a:fld>
            <a:endParaRPr lang="en">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Shape 247"/>
          <p:cNvPicPr preferRelativeResize="0"/>
          <p:nvPr/>
        </p:nvPicPr>
        <p:blipFill rotWithShape="1">
          <a:blip r:embed="rId3">
            <a:alphaModFix amt="79000"/>
          </a:blip>
          <a:srcRect r="7723"/>
          <a:stretch/>
        </p:blipFill>
        <p:spPr>
          <a:xfrm>
            <a:off x="4013624" y="1536151"/>
            <a:ext cx="4471410" cy="2769024"/>
          </a:xfrm>
          <a:prstGeom prst="rect">
            <a:avLst/>
          </a:prstGeom>
          <a:noFill/>
          <a:ln>
            <a:noFill/>
          </a:ln>
        </p:spPr>
      </p:pic>
      <p:sp>
        <p:nvSpPr>
          <p:cNvPr id="248" name="Shape 248"/>
          <p:cNvSpPr txBox="1"/>
          <p:nvPr/>
        </p:nvSpPr>
        <p:spPr>
          <a:xfrm>
            <a:off x="4201650" y="1161675"/>
            <a:ext cx="4471500" cy="471000"/>
          </a:xfrm>
          <a:prstGeom prst="rect">
            <a:avLst/>
          </a:prstGeom>
          <a:noFill/>
          <a:ln>
            <a:noFill/>
          </a:ln>
        </p:spPr>
        <p:txBody>
          <a:bodyPr lIns="91425" tIns="91425" rIns="91425" bIns="91425" anchor="t" anchorCtr="0">
            <a:noAutofit/>
          </a:bodyPr>
          <a:lstStyle/>
          <a:p>
            <a:pPr lvl="0" algn="ctr" rtl="0">
              <a:spcBef>
                <a:spcPts val="0"/>
              </a:spcBef>
              <a:buNone/>
            </a:pPr>
            <a:r>
              <a:rPr lang="en" sz="2200" b="1">
                <a:solidFill>
                  <a:srgbClr val="434343"/>
                </a:solidFill>
                <a:latin typeface="Comic Sans MS"/>
                <a:ea typeface="Comic Sans MS"/>
                <a:cs typeface="Comic Sans MS"/>
                <a:sym typeface="Comic Sans MS"/>
              </a:rPr>
              <a:t>Peter’s Birthday Party</a:t>
            </a:r>
          </a:p>
        </p:txBody>
      </p:sp>
      <p:sp>
        <p:nvSpPr>
          <p:cNvPr id="249" name="Shape 249"/>
          <p:cNvSpPr txBox="1"/>
          <p:nvPr/>
        </p:nvSpPr>
        <p:spPr>
          <a:xfrm>
            <a:off x="613425" y="1153875"/>
            <a:ext cx="3400200" cy="422400"/>
          </a:xfrm>
          <a:prstGeom prst="rect">
            <a:avLst/>
          </a:prstGeom>
          <a:noFill/>
          <a:ln>
            <a:noFill/>
          </a:ln>
        </p:spPr>
        <p:txBody>
          <a:bodyPr lIns="91425" tIns="91425" rIns="91425" bIns="91425" anchor="t" anchorCtr="0">
            <a:noAutofit/>
          </a:bodyPr>
          <a:lstStyle/>
          <a:p>
            <a:pPr lvl="0" rtl="0">
              <a:spcBef>
                <a:spcPts val="0"/>
              </a:spcBef>
              <a:buNone/>
            </a:pPr>
            <a:r>
              <a:rPr lang="en">
                <a:solidFill>
                  <a:srgbClr val="3C78D8"/>
                </a:solidFill>
                <a:latin typeface="Bree Serif"/>
                <a:ea typeface="Bree Serif"/>
                <a:cs typeface="Bree Serif"/>
                <a:sym typeface="Bree Serif"/>
              </a:rPr>
              <a:t>ORGANIZER: SET UP</a:t>
            </a:r>
          </a:p>
        </p:txBody>
      </p:sp>
      <p:sp>
        <p:nvSpPr>
          <p:cNvPr id="250" name="Shape 250"/>
          <p:cNvSpPr txBox="1"/>
          <p:nvPr/>
        </p:nvSpPr>
        <p:spPr>
          <a:xfrm>
            <a:off x="613425" y="1633500"/>
            <a:ext cx="2951400" cy="1363800"/>
          </a:xfrm>
          <a:prstGeom prst="rect">
            <a:avLst/>
          </a:prstGeom>
          <a:noFill/>
          <a:ln>
            <a:noFill/>
          </a:ln>
        </p:spPr>
        <p:txBody>
          <a:bodyPr lIns="91425" tIns="91425" rIns="91425" bIns="91425" anchor="t" anchorCtr="0">
            <a:noAutofit/>
          </a:bodyPr>
          <a:lstStyle/>
          <a:p>
            <a:pPr lvl="0" rtl="0">
              <a:lnSpc>
                <a:spcPct val="100000"/>
              </a:lnSpc>
              <a:spcBef>
                <a:spcPts val="0"/>
              </a:spcBef>
              <a:spcAft>
                <a:spcPts val="1600"/>
              </a:spcAft>
              <a:buNone/>
            </a:pPr>
            <a:r>
              <a:rPr lang="en" sz="1000">
                <a:solidFill>
                  <a:srgbClr val="434343"/>
                </a:solidFill>
                <a:latin typeface="Roboto"/>
                <a:ea typeface="Roboto"/>
                <a:cs typeface="Roboto"/>
                <a:sym typeface="Roboto"/>
              </a:rPr>
              <a:t>1. Peter uses facebook to set up a virtual space to hold his birthday party. </a:t>
            </a:r>
          </a:p>
          <a:p>
            <a:pPr lvl="0" rtl="0">
              <a:lnSpc>
                <a:spcPct val="100000"/>
              </a:lnSpc>
              <a:spcBef>
                <a:spcPts val="0"/>
              </a:spcBef>
              <a:spcAft>
                <a:spcPts val="1600"/>
              </a:spcAft>
              <a:buNone/>
            </a:pPr>
            <a:r>
              <a:rPr lang="en" sz="1000">
                <a:solidFill>
                  <a:srgbClr val="434343"/>
                </a:solidFill>
                <a:latin typeface="Roboto"/>
                <a:ea typeface="Roboto"/>
                <a:cs typeface="Roboto"/>
                <a:sym typeface="Roboto"/>
              </a:rPr>
              <a:t>2. Preset scenarios and props are provided for him to customize the space.</a:t>
            </a:r>
          </a:p>
        </p:txBody>
      </p:sp>
      <p:sp>
        <p:nvSpPr>
          <p:cNvPr id="251" name="Shape 251"/>
          <p:cNvSpPr txBox="1">
            <a:spLocks noGrp="1"/>
          </p:cNvSpPr>
          <p:nvPr>
            <p:ph type="title" idx="4294967295"/>
          </p:nvPr>
        </p:nvSpPr>
        <p:spPr>
          <a:xfrm>
            <a:off x="269825" y="292625"/>
            <a:ext cx="3066300" cy="5865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sp>
        <p:nvSpPr>
          <p:cNvPr id="252" name="Shape 2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a:t>
            </a:fld>
            <a:endParaRPr lang="en"/>
          </a:p>
        </p:txBody>
      </p:sp>
      <p:sp>
        <p:nvSpPr>
          <p:cNvPr id="253" name="Shape 253"/>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Shape 258"/>
          <p:cNvPicPr preferRelativeResize="0"/>
          <p:nvPr/>
        </p:nvPicPr>
        <p:blipFill rotWithShape="1">
          <a:blip r:embed="rId3">
            <a:alphaModFix amt="77000"/>
          </a:blip>
          <a:srcRect l="3512"/>
          <a:stretch/>
        </p:blipFill>
        <p:spPr>
          <a:xfrm>
            <a:off x="3672750" y="1273450"/>
            <a:ext cx="2988023" cy="2307950"/>
          </a:xfrm>
          <a:prstGeom prst="rect">
            <a:avLst/>
          </a:prstGeom>
          <a:noFill/>
          <a:ln>
            <a:noFill/>
          </a:ln>
        </p:spPr>
      </p:pic>
      <p:sp>
        <p:nvSpPr>
          <p:cNvPr id="259" name="Shape 259"/>
          <p:cNvSpPr txBox="1"/>
          <p:nvPr/>
        </p:nvSpPr>
        <p:spPr>
          <a:xfrm>
            <a:off x="5029475" y="3438275"/>
            <a:ext cx="1442700" cy="264600"/>
          </a:xfrm>
          <a:prstGeom prst="rect">
            <a:avLst/>
          </a:prstGeom>
          <a:noFill/>
          <a:ln>
            <a:noFill/>
          </a:ln>
        </p:spPr>
        <p:txBody>
          <a:bodyPr lIns="91425" tIns="91425" rIns="91425" bIns="91425" anchor="t" anchorCtr="0">
            <a:noAutofit/>
          </a:bodyPr>
          <a:lstStyle/>
          <a:p>
            <a:pPr marL="0" lvl="0" indent="0" algn="r" rtl="0">
              <a:lnSpc>
                <a:spcPct val="115000"/>
              </a:lnSpc>
              <a:spcBef>
                <a:spcPts val="0"/>
              </a:spcBef>
              <a:buNone/>
            </a:pPr>
            <a:r>
              <a:rPr lang="en" sz="800">
                <a:solidFill>
                  <a:srgbClr val="3C78D8"/>
                </a:solidFill>
                <a:latin typeface="Roboto"/>
                <a:ea typeface="Roboto"/>
                <a:cs typeface="Roboto"/>
                <a:sym typeface="Roboto"/>
              </a:rPr>
              <a:t>Avatar (Real time)</a:t>
            </a:r>
          </a:p>
        </p:txBody>
      </p:sp>
      <p:sp>
        <p:nvSpPr>
          <p:cNvPr id="260" name="Shape 260"/>
          <p:cNvSpPr txBox="1"/>
          <p:nvPr/>
        </p:nvSpPr>
        <p:spPr>
          <a:xfrm>
            <a:off x="2059387" y="2927550"/>
            <a:ext cx="1503000" cy="357600"/>
          </a:xfrm>
          <a:prstGeom prst="rect">
            <a:avLst/>
          </a:prstGeom>
          <a:noFill/>
          <a:ln>
            <a:noFill/>
          </a:ln>
        </p:spPr>
        <p:txBody>
          <a:bodyPr lIns="91425" tIns="91425" rIns="91425" bIns="91425" anchor="t" anchorCtr="0">
            <a:noAutofit/>
          </a:bodyPr>
          <a:lstStyle/>
          <a:p>
            <a:pPr marL="0" lvl="0" indent="0" algn="ctr" rtl="0">
              <a:lnSpc>
                <a:spcPct val="115000"/>
              </a:lnSpc>
              <a:spcBef>
                <a:spcPts val="0"/>
              </a:spcBef>
              <a:buNone/>
            </a:pPr>
            <a:r>
              <a:rPr lang="en" sz="800">
                <a:solidFill>
                  <a:srgbClr val="3C78D8"/>
                </a:solidFill>
                <a:latin typeface="Roboto"/>
                <a:ea typeface="Roboto"/>
                <a:cs typeface="Roboto"/>
                <a:sym typeface="Roboto"/>
              </a:rPr>
              <a:t>Half real/half avatar</a:t>
            </a:r>
          </a:p>
        </p:txBody>
      </p:sp>
      <p:sp>
        <p:nvSpPr>
          <p:cNvPr id="261" name="Shape 261"/>
          <p:cNvSpPr txBox="1"/>
          <p:nvPr/>
        </p:nvSpPr>
        <p:spPr>
          <a:xfrm>
            <a:off x="746200" y="2222750"/>
            <a:ext cx="1418400" cy="357600"/>
          </a:xfrm>
          <a:prstGeom prst="rect">
            <a:avLst/>
          </a:prstGeom>
          <a:noFill/>
          <a:ln>
            <a:noFill/>
          </a:ln>
        </p:spPr>
        <p:txBody>
          <a:bodyPr lIns="91425" tIns="91425" rIns="91425" bIns="91425" anchor="t" anchorCtr="0">
            <a:noAutofit/>
          </a:bodyPr>
          <a:lstStyle/>
          <a:p>
            <a:pPr marL="0" lvl="0" indent="0" algn="ctr" rtl="0">
              <a:lnSpc>
                <a:spcPct val="115000"/>
              </a:lnSpc>
              <a:spcBef>
                <a:spcPts val="0"/>
              </a:spcBef>
              <a:buNone/>
            </a:pPr>
            <a:r>
              <a:rPr lang="en" sz="800">
                <a:solidFill>
                  <a:srgbClr val="3C78D8"/>
                </a:solidFill>
                <a:latin typeface="Roboto"/>
                <a:ea typeface="Roboto"/>
                <a:cs typeface="Roboto"/>
                <a:sym typeface="Roboto"/>
              </a:rPr>
              <a:t>Real (Video preset)</a:t>
            </a:r>
          </a:p>
        </p:txBody>
      </p:sp>
      <p:sp>
        <p:nvSpPr>
          <p:cNvPr id="262" name="Shape 262"/>
          <p:cNvSpPr txBox="1"/>
          <p:nvPr/>
        </p:nvSpPr>
        <p:spPr>
          <a:xfrm>
            <a:off x="514500" y="855050"/>
            <a:ext cx="2480700" cy="422400"/>
          </a:xfrm>
          <a:prstGeom prst="rect">
            <a:avLst/>
          </a:prstGeom>
          <a:noFill/>
          <a:ln>
            <a:noFill/>
          </a:ln>
        </p:spPr>
        <p:txBody>
          <a:bodyPr lIns="91425" tIns="91425" rIns="91425" bIns="91425" anchor="t" anchorCtr="0">
            <a:noAutofit/>
          </a:bodyPr>
          <a:lstStyle/>
          <a:p>
            <a:pPr lvl="0" rtl="0">
              <a:spcBef>
                <a:spcPts val="0"/>
              </a:spcBef>
              <a:buNone/>
            </a:pPr>
            <a:r>
              <a:rPr lang="en">
                <a:solidFill>
                  <a:srgbClr val="3C78D8"/>
                </a:solidFill>
                <a:latin typeface="Bree Serif"/>
                <a:ea typeface="Bree Serif"/>
                <a:cs typeface="Bree Serif"/>
                <a:sym typeface="Bree Serif"/>
              </a:rPr>
              <a:t>FRIENDS: JOIN</a:t>
            </a:r>
          </a:p>
        </p:txBody>
      </p:sp>
      <p:sp>
        <p:nvSpPr>
          <p:cNvPr id="263" name="Shape 263"/>
          <p:cNvSpPr txBox="1"/>
          <p:nvPr/>
        </p:nvSpPr>
        <p:spPr>
          <a:xfrm>
            <a:off x="3653450" y="1273450"/>
            <a:ext cx="1912200" cy="357600"/>
          </a:xfrm>
          <a:prstGeom prst="rect">
            <a:avLst/>
          </a:prstGeom>
          <a:noFill/>
          <a:ln>
            <a:noFill/>
          </a:ln>
        </p:spPr>
        <p:txBody>
          <a:bodyPr lIns="91425" tIns="91425" rIns="91425" bIns="91425" anchor="t" anchorCtr="0">
            <a:noAutofit/>
          </a:bodyPr>
          <a:lstStyle/>
          <a:p>
            <a:pPr lvl="0" rtl="0">
              <a:spcBef>
                <a:spcPts val="0"/>
              </a:spcBef>
              <a:buNone/>
            </a:pPr>
            <a:r>
              <a:rPr lang="en" sz="1800" b="1">
                <a:latin typeface="Comic Sans MS"/>
                <a:ea typeface="Comic Sans MS"/>
                <a:cs typeface="Comic Sans MS"/>
                <a:sym typeface="Comic Sans MS"/>
              </a:rPr>
              <a:t>VR SPACE</a:t>
            </a:r>
          </a:p>
        </p:txBody>
      </p:sp>
      <p:pic>
        <p:nvPicPr>
          <p:cNvPr id="264" name="Shape 264"/>
          <p:cNvPicPr preferRelativeResize="0"/>
          <p:nvPr/>
        </p:nvPicPr>
        <p:blipFill rotWithShape="1">
          <a:blip r:embed="rId4">
            <a:alphaModFix/>
          </a:blip>
          <a:srcRect l="7279" r="7279"/>
          <a:stretch/>
        </p:blipFill>
        <p:spPr>
          <a:xfrm>
            <a:off x="566450" y="1349625"/>
            <a:ext cx="1418400" cy="856112"/>
          </a:xfrm>
          <a:prstGeom prst="rect">
            <a:avLst/>
          </a:prstGeom>
          <a:noFill/>
          <a:ln>
            <a:noFill/>
          </a:ln>
        </p:spPr>
      </p:pic>
      <p:pic>
        <p:nvPicPr>
          <p:cNvPr id="265" name="Shape 265"/>
          <p:cNvPicPr preferRelativeResize="0"/>
          <p:nvPr/>
        </p:nvPicPr>
        <p:blipFill rotWithShape="1">
          <a:blip r:embed="rId5">
            <a:alphaModFix/>
          </a:blip>
          <a:srcRect t="3753"/>
          <a:stretch/>
        </p:blipFill>
        <p:spPr>
          <a:xfrm>
            <a:off x="2164600" y="1349651"/>
            <a:ext cx="1192337" cy="1577898"/>
          </a:xfrm>
          <a:prstGeom prst="rect">
            <a:avLst/>
          </a:prstGeom>
          <a:noFill/>
          <a:ln>
            <a:noFill/>
          </a:ln>
        </p:spPr>
      </p:pic>
      <p:sp>
        <p:nvSpPr>
          <p:cNvPr id="266" name="Shape 266"/>
          <p:cNvSpPr txBox="1"/>
          <p:nvPr/>
        </p:nvSpPr>
        <p:spPr>
          <a:xfrm>
            <a:off x="6976600" y="855050"/>
            <a:ext cx="1806600" cy="535200"/>
          </a:xfrm>
          <a:prstGeom prst="rect">
            <a:avLst/>
          </a:prstGeom>
          <a:noFill/>
          <a:ln>
            <a:noFill/>
          </a:ln>
        </p:spPr>
        <p:txBody>
          <a:bodyPr lIns="91425" tIns="91425" rIns="91425" bIns="91425" anchor="t" anchorCtr="0">
            <a:noAutofit/>
          </a:bodyPr>
          <a:lstStyle/>
          <a:p>
            <a:pPr lvl="0" rtl="0">
              <a:spcBef>
                <a:spcPts val="0"/>
              </a:spcBef>
              <a:buNone/>
            </a:pPr>
            <a:r>
              <a:rPr lang="en">
                <a:solidFill>
                  <a:srgbClr val="3C78D8"/>
                </a:solidFill>
                <a:latin typeface="Bree Serif"/>
                <a:ea typeface="Bree Serif"/>
                <a:cs typeface="Bree Serif"/>
                <a:sym typeface="Bree Serif"/>
              </a:rPr>
              <a:t>RECORD THE EVENT</a:t>
            </a:r>
          </a:p>
        </p:txBody>
      </p:sp>
      <p:sp>
        <p:nvSpPr>
          <p:cNvPr id="267" name="Shape 267"/>
          <p:cNvSpPr txBox="1">
            <a:spLocks noGrp="1"/>
          </p:cNvSpPr>
          <p:nvPr>
            <p:ph type="title" idx="4294967295"/>
          </p:nvPr>
        </p:nvSpPr>
        <p:spPr>
          <a:xfrm>
            <a:off x="269825" y="292625"/>
            <a:ext cx="3066300" cy="586500"/>
          </a:xfrm>
          <a:prstGeom prst="rect">
            <a:avLst/>
          </a:prstGeom>
        </p:spPr>
        <p:txBody>
          <a:bodyPr lIns="91425" tIns="91425" rIns="91425" bIns="91425" anchor="t" anchorCtr="0">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sp>
        <p:nvSpPr>
          <p:cNvPr id="268" name="Shape 268"/>
          <p:cNvSpPr txBox="1"/>
          <p:nvPr/>
        </p:nvSpPr>
        <p:spPr>
          <a:xfrm>
            <a:off x="438300" y="3702875"/>
            <a:ext cx="2906100" cy="726300"/>
          </a:xfrm>
          <a:prstGeom prst="rect">
            <a:avLst/>
          </a:prstGeom>
          <a:noFill/>
          <a:ln>
            <a:noFill/>
          </a:ln>
        </p:spPr>
        <p:txBody>
          <a:bodyPr lIns="91425" tIns="91425" rIns="91425" bIns="91425" anchor="t" anchorCtr="0">
            <a:noAutofit/>
          </a:bodyPr>
          <a:lstStyle/>
          <a:p>
            <a:pPr lvl="0" rtl="0">
              <a:lnSpc>
                <a:spcPct val="100000"/>
              </a:lnSpc>
              <a:spcBef>
                <a:spcPts val="0"/>
              </a:spcBef>
              <a:spcAft>
                <a:spcPts val="0"/>
              </a:spcAft>
              <a:buNone/>
            </a:pPr>
            <a:r>
              <a:rPr lang="en" sz="1000">
                <a:solidFill>
                  <a:srgbClr val="434343"/>
                </a:solidFill>
                <a:latin typeface="Roboto"/>
                <a:ea typeface="Roboto"/>
                <a:cs typeface="Roboto"/>
                <a:sym typeface="Roboto"/>
              </a:rPr>
              <a:t>3. His facebook friends join the party by avatar and celebrate.</a:t>
            </a:r>
          </a:p>
          <a:p>
            <a:pPr lvl="0" rtl="0">
              <a:lnSpc>
                <a:spcPct val="100000"/>
              </a:lnSpc>
              <a:spcBef>
                <a:spcPts val="0"/>
              </a:spcBef>
              <a:buClr>
                <a:schemeClr val="dk1"/>
              </a:buClr>
              <a:buSzPct val="110000"/>
              <a:buFont typeface="Arial"/>
              <a:buNone/>
            </a:pPr>
            <a:r>
              <a:rPr lang="en" sz="1000">
                <a:solidFill>
                  <a:srgbClr val="434343"/>
                </a:solidFill>
                <a:latin typeface="Roboto"/>
                <a:ea typeface="Roboto"/>
                <a:cs typeface="Roboto"/>
                <a:sym typeface="Roboto"/>
              </a:rPr>
              <a:t>4. Friends that can not join in time can send preset audio/video messages.</a:t>
            </a:r>
          </a:p>
          <a:p>
            <a:pPr lvl="0" rtl="0">
              <a:spcBef>
                <a:spcPts val="0"/>
              </a:spcBef>
              <a:buClr>
                <a:schemeClr val="dk1"/>
              </a:buClr>
              <a:buFont typeface="Arial"/>
              <a:buNone/>
            </a:pPr>
            <a:endParaRPr sz="1000">
              <a:solidFill>
                <a:srgbClr val="434343"/>
              </a:solidFill>
              <a:latin typeface="Roboto"/>
              <a:ea typeface="Roboto"/>
              <a:cs typeface="Roboto"/>
              <a:sym typeface="Roboto"/>
            </a:endParaRPr>
          </a:p>
        </p:txBody>
      </p:sp>
      <p:sp>
        <p:nvSpPr>
          <p:cNvPr id="269" name="Shape 269"/>
          <p:cNvSpPr txBox="1"/>
          <p:nvPr/>
        </p:nvSpPr>
        <p:spPr>
          <a:xfrm>
            <a:off x="6976600" y="1273450"/>
            <a:ext cx="1806600" cy="614400"/>
          </a:xfrm>
          <a:prstGeom prst="rect">
            <a:avLst/>
          </a:prstGeom>
          <a:noFill/>
          <a:ln>
            <a:noFill/>
          </a:ln>
        </p:spPr>
        <p:txBody>
          <a:bodyPr lIns="91425" tIns="91425" rIns="91425" bIns="91425" anchor="t" anchorCtr="0">
            <a:noAutofit/>
          </a:bodyPr>
          <a:lstStyle/>
          <a:p>
            <a:pPr lvl="0" rtl="0">
              <a:lnSpc>
                <a:spcPct val="100000"/>
              </a:lnSpc>
              <a:spcBef>
                <a:spcPts val="0"/>
              </a:spcBef>
              <a:spcAft>
                <a:spcPts val="1600"/>
              </a:spcAft>
              <a:buNone/>
            </a:pPr>
            <a:r>
              <a:rPr lang="en" sz="1000">
                <a:solidFill>
                  <a:srgbClr val="434343"/>
                </a:solidFill>
                <a:latin typeface="Roboto"/>
                <a:ea typeface="Roboto"/>
                <a:cs typeface="Roboto"/>
                <a:sym typeface="Roboto"/>
              </a:rPr>
              <a:t>7. Peter records the 360      video as memory in facebook.</a:t>
            </a:r>
          </a:p>
        </p:txBody>
      </p:sp>
      <p:sp>
        <p:nvSpPr>
          <p:cNvPr id="270" name="Shape 270"/>
          <p:cNvSpPr txBox="1"/>
          <p:nvPr/>
        </p:nvSpPr>
        <p:spPr>
          <a:xfrm>
            <a:off x="3672750" y="3702875"/>
            <a:ext cx="3375600" cy="478500"/>
          </a:xfrm>
          <a:prstGeom prst="rect">
            <a:avLst/>
          </a:prstGeom>
          <a:noFill/>
          <a:ln>
            <a:noFill/>
          </a:ln>
        </p:spPr>
        <p:txBody>
          <a:bodyPr lIns="91425" tIns="91425" rIns="91425" bIns="91425" anchor="t" anchorCtr="0">
            <a:noAutofit/>
          </a:bodyPr>
          <a:lstStyle/>
          <a:p>
            <a:pPr lvl="0" rtl="0">
              <a:spcBef>
                <a:spcPts val="0"/>
              </a:spcBef>
              <a:buClr>
                <a:schemeClr val="dk1"/>
              </a:buClr>
              <a:buSzPct val="110000"/>
              <a:buFont typeface="Arial"/>
              <a:buNone/>
            </a:pPr>
            <a:r>
              <a:rPr lang="en" sz="1000">
                <a:solidFill>
                  <a:srgbClr val="434343"/>
                </a:solidFill>
                <a:latin typeface="Roboto"/>
                <a:ea typeface="Roboto"/>
                <a:cs typeface="Roboto"/>
                <a:sym typeface="Roboto"/>
              </a:rPr>
              <a:t>5. Friends can send virtual hugs, gifts and emojis.</a:t>
            </a:r>
          </a:p>
          <a:p>
            <a:pPr lvl="0" rtl="0">
              <a:lnSpc>
                <a:spcPct val="100000"/>
              </a:lnSpc>
              <a:spcBef>
                <a:spcPts val="0"/>
              </a:spcBef>
              <a:spcAft>
                <a:spcPts val="0"/>
              </a:spcAft>
              <a:buNone/>
            </a:pPr>
            <a:r>
              <a:rPr lang="en" sz="1000">
                <a:solidFill>
                  <a:srgbClr val="434343"/>
                </a:solidFill>
                <a:latin typeface="Roboto"/>
                <a:ea typeface="Roboto"/>
                <a:cs typeface="Roboto"/>
                <a:sym typeface="Roboto"/>
              </a:rPr>
              <a:t>6. They can enjoy a great time playing games together.</a:t>
            </a:r>
          </a:p>
        </p:txBody>
      </p:sp>
      <p:sp>
        <p:nvSpPr>
          <p:cNvPr id="271" name="Shape 27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9</a:t>
            </a:fld>
            <a:endParaRPr lang="en"/>
          </a:p>
        </p:txBody>
      </p:sp>
      <p:sp>
        <p:nvSpPr>
          <p:cNvPr id="272" name="Shape 272"/>
          <p:cNvSpPr txBox="1"/>
          <p:nvPr/>
        </p:nvSpPr>
        <p:spPr>
          <a:xfrm>
            <a:off x="269825" y="4648825"/>
            <a:ext cx="5516400" cy="393600"/>
          </a:xfrm>
          <a:prstGeom prst="rect">
            <a:avLst/>
          </a:prstGeom>
          <a:noFill/>
          <a:ln>
            <a:noFill/>
          </a:ln>
        </p:spPr>
        <p:txBody>
          <a:bodyPr lIns="91425" tIns="91425" rIns="91425" bIns="91425" anchor="b" anchorCtr="0">
            <a:noAutofit/>
          </a:bodyPr>
          <a:lstStyle/>
          <a:p>
            <a:pPr lvl="0" rtl="0">
              <a:spcBef>
                <a:spcPts val="0"/>
              </a:spcBef>
              <a:buNone/>
            </a:pPr>
            <a:r>
              <a:rPr lang="en" sz="600"/>
              <a:t>http://www.phonearena.com/news/How-to-record-screen-video-on-Android-5.0-Lollipop-no-root-required_id62678.</a:t>
            </a:r>
            <a:br>
              <a:rPr lang="en" sz="600"/>
            </a:br>
            <a:r>
              <a:rPr lang="en" sz="600"/>
              <a:t>http://zugara.com/virtual-dressing-room-technology/webcam-social-shopper#prettyPhoto</a:t>
            </a:r>
          </a:p>
        </p:txBody>
      </p:sp>
      <p:sp>
        <p:nvSpPr>
          <p:cNvPr id="273" name="Shape 273"/>
          <p:cNvSpPr txBox="1"/>
          <p:nvPr/>
        </p:nvSpPr>
        <p:spPr>
          <a:xfrm>
            <a:off x="0" y="-604200"/>
            <a:ext cx="4589400" cy="604200"/>
          </a:xfrm>
          <a:prstGeom prst="rect">
            <a:avLst/>
          </a:prstGeom>
          <a:noFill/>
          <a:ln>
            <a:noFill/>
          </a:ln>
        </p:spPr>
        <p:txBody>
          <a:bodyPr lIns="91425" tIns="91425" rIns="91425" bIns="91425" anchor="t" anchorCtr="0">
            <a:noAutofit/>
          </a:bodyPr>
          <a:lstStyle/>
          <a:p>
            <a:pPr lvl="0" rtl="0">
              <a:spcBef>
                <a:spcPts val="0"/>
              </a:spcBef>
              <a:buNone/>
            </a:pPr>
            <a:r>
              <a:rPr lang="en" sz="3000">
                <a:latin typeface="Bree Serif"/>
                <a:ea typeface="Bree Serif"/>
                <a:cs typeface="Bree Serif"/>
                <a:sym typeface="Bree Serif"/>
              </a:rPr>
              <a:t>Jingwen edited on Dec 2</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4804</Words>
  <Application>Microsoft Macintosh PowerPoint</Application>
  <PresentationFormat>On-screen Show (16:9)</PresentationFormat>
  <Paragraphs>740</Paragraphs>
  <Slides>51</Slides>
  <Notes>51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51</vt:i4>
      </vt:variant>
    </vt:vector>
  </HeadingPairs>
  <TitlesOfParts>
    <vt:vector size="61" baseType="lpstr">
      <vt:lpstr>Roboto</vt:lpstr>
      <vt:lpstr>Bree Serif</vt:lpstr>
      <vt:lpstr>Oswald</vt:lpstr>
      <vt:lpstr>Source Code Pro</vt:lpstr>
      <vt:lpstr>Arial</vt:lpstr>
      <vt:lpstr>Comic Sans MS</vt:lpstr>
      <vt:lpstr>Calibri</vt:lpstr>
      <vt:lpstr>simple-light-2</vt:lpstr>
      <vt:lpstr>modern-writer</vt:lpstr>
      <vt:lpstr>simple-light</vt:lpstr>
      <vt:lpstr>PowerPoint Presentation</vt:lpstr>
      <vt:lpstr>PowerPoint Presentation</vt:lpstr>
      <vt:lpstr>PowerPoint Presentation</vt:lpstr>
      <vt:lpstr>PowerPoint Presentation</vt:lpstr>
      <vt:lpstr>PowerPoint Presentation</vt:lpstr>
      <vt:lpstr>PowerPoint Presentation</vt:lpstr>
      <vt:lpstr>Concept 1 - Host events in virtual space Concept 2 - VR Gallery Concept 3 - Dream Inducer</vt:lpstr>
      <vt:lpstr>CONCEPT 1 - Host events in virtual space</vt:lpstr>
      <vt:lpstr>CONCEPT 1 - Host events in virtual space</vt:lpstr>
      <vt:lpstr>User’s values</vt:lpstr>
      <vt:lpstr>CONCEPT 2 - VR Gallery</vt:lpstr>
      <vt:lpstr>VR Gallery Scenario</vt:lpstr>
      <vt:lpstr>VR Gallery Scenario</vt:lpstr>
      <vt:lpstr>CONCEPT 2 - VR Gallery</vt:lpstr>
      <vt:lpstr>CONCEPT 3 - Dream Inducer</vt:lpstr>
      <vt:lpstr>Facebook Account </vt:lpstr>
      <vt:lpstr>CONCEPT 3 - Dream Inducer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Context</vt:lpstr>
      <vt:lpstr>PowerPoint Presentation</vt:lpstr>
      <vt:lpstr>PowerPoint Presentation</vt:lpstr>
      <vt:lpstr>Person who seeks sincere response</vt:lpstr>
      <vt:lpstr>Person who eagers for real time connection with intimate friends</vt:lpstr>
      <vt:lpstr>Person who keeps her memory on social media platforms</vt:lpstr>
      <vt:lpstr>Person who is trying to find new friends with same interest</vt:lpstr>
      <vt:lpstr>PowerPoint Presentation</vt:lpstr>
      <vt:lpstr>PowerPoint Presentation</vt:lpstr>
      <vt:lpstr>Celebrate party in virtual space</vt:lpstr>
      <vt:lpstr>Cooking battle in FB</vt:lpstr>
      <vt:lpstr>Emotional Avatar</vt:lpstr>
      <vt:lpstr>Instant Glee</vt:lpstr>
      <vt:lpstr>Virtual Dress-up</vt:lpstr>
      <vt:lpstr>Selfie Glass</vt:lpstr>
      <vt:lpstr>Magic Plate</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Chieko Tazuke</cp:lastModifiedBy>
  <cp:revision>1</cp:revision>
  <dcterms:modified xsi:type="dcterms:W3CDTF">2017-01-27T20:10:33Z</dcterms:modified>
</cp:coreProperties>
</file>